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89" r:id="rId3"/>
    <p:sldId id="290" r:id="rId4"/>
    <p:sldId id="286" r:id="rId5"/>
    <p:sldId id="287" r:id="rId6"/>
    <p:sldId id="288" r:id="rId7"/>
    <p:sldId id="292" r:id="rId8"/>
    <p:sldId id="293" r:id="rId9"/>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4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99012"/>
          </a:xfrm>
          <a:prstGeom prst="rect">
            <a:avLst/>
          </a:prstGeom>
        </p:spPr>
        <p:txBody>
          <a:bodyPr vert="horz" lIns="91440" tIns="45720" rIns="91440" bIns="45720" rtlCol="0"/>
          <a:lstStyle>
            <a:lvl1pPr algn="r">
              <a:defRPr sz="1200"/>
            </a:lvl1pPr>
          </a:lstStyle>
          <a:p>
            <a:fld id="{202E9AF0-0642-4A19-BDF4-BCAFC5FE6AB1}" type="datetimeFigureOut">
              <a:rPr lang="en-GB" smtClean="0"/>
              <a:t>22/04/2022</a:t>
            </a:fld>
            <a:endParaRPr lang="en-GB"/>
          </a:p>
        </p:txBody>
      </p:sp>
      <p:sp>
        <p:nvSpPr>
          <p:cNvPr id="4" name="Slide Image Placeholder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2"/>
          </a:xfrm>
          <a:prstGeom prst="rect">
            <a:avLst/>
          </a:prstGeom>
        </p:spPr>
        <p:txBody>
          <a:bodyPr vert="horz" lIns="91440" tIns="45720" rIns="91440" bIns="45720" rtlCol="0" anchor="b"/>
          <a:lstStyle>
            <a:lvl1pPr algn="r">
              <a:defRPr sz="1200"/>
            </a:lvl1pPr>
          </a:lstStyle>
          <a:p>
            <a:fld id="{BDF9B063-F8A3-40AC-B14B-A9BFC40B99DD}" type="slidenum">
              <a:rPr lang="en-GB" smtClean="0"/>
              <a:t>‹#›</a:t>
            </a:fld>
            <a:endParaRPr lang="en-GB"/>
          </a:p>
        </p:txBody>
      </p:sp>
    </p:spTree>
    <p:extLst>
      <p:ext uri="{BB962C8B-B14F-4D97-AF65-F5344CB8AC3E}">
        <p14:creationId xmlns:p14="http://schemas.microsoft.com/office/powerpoint/2010/main" val="299639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our Annual Parish Meeting</a:t>
            </a:r>
          </a:p>
          <a:p>
            <a:endParaRPr lang="en-GB" dirty="0"/>
          </a:p>
          <a:p>
            <a:r>
              <a:rPr lang="en-GB" dirty="0"/>
              <a:t>Run through list of speakers</a:t>
            </a:r>
          </a:p>
          <a:p>
            <a:endParaRPr lang="en-GB" dirty="0"/>
          </a:p>
          <a:p>
            <a:endParaRPr lang="en-GB" dirty="0"/>
          </a:p>
        </p:txBody>
      </p:sp>
      <p:sp>
        <p:nvSpPr>
          <p:cNvPr id="4" name="Slide Number Placeholder 3"/>
          <p:cNvSpPr>
            <a:spLocks noGrp="1"/>
          </p:cNvSpPr>
          <p:nvPr>
            <p:ph type="sldNum" sz="quarter" idx="5"/>
          </p:nvPr>
        </p:nvSpPr>
        <p:spPr/>
        <p:txBody>
          <a:bodyPr/>
          <a:lstStyle/>
          <a:p>
            <a:fld id="{BDF9B063-F8A3-40AC-B14B-A9BFC40B99DD}" type="slidenum">
              <a:rPr lang="en-GB" smtClean="0"/>
              <a:t>1</a:t>
            </a:fld>
            <a:endParaRPr lang="en-GB"/>
          </a:p>
        </p:txBody>
      </p:sp>
    </p:spTree>
    <p:extLst>
      <p:ext uri="{BB962C8B-B14F-4D97-AF65-F5344CB8AC3E}">
        <p14:creationId xmlns:p14="http://schemas.microsoft.com/office/powerpoint/2010/main" val="3216881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F9B063-F8A3-40AC-B14B-A9BFC40B99DD}" type="slidenum">
              <a:rPr lang="en-GB" smtClean="0"/>
              <a:t>2</a:t>
            </a:fld>
            <a:endParaRPr lang="en-GB"/>
          </a:p>
        </p:txBody>
      </p:sp>
    </p:spTree>
    <p:extLst>
      <p:ext uri="{BB962C8B-B14F-4D97-AF65-F5344CB8AC3E}">
        <p14:creationId xmlns:p14="http://schemas.microsoft.com/office/powerpoint/2010/main" val="201250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F9B063-F8A3-40AC-B14B-A9BFC40B99DD}" type="slidenum">
              <a:rPr lang="en-GB" smtClean="0"/>
              <a:t>3</a:t>
            </a:fld>
            <a:endParaRPr lang="en-GB"/>
          </a:p>
        </p:txBody>
      </p:sp>
    </p:spTree>
    <p:extLst>
      <p:ext uri="{BB962C8B-B14F-4D97-AF65-F5344CB8AC3E}">
        <p14:creationId xmlns:p14="http://schemas.microsoft.com/office/powerpoint/2010/main" val="2968415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F9B063-F8A3-40AC-B14B-A9BFC40B99DD}" type="slidenum">
              <a:rPr lang="en-GB" smtClean="0"/>
              <a:t>4</a:t>
            </a:fld>
            <a:endParaRPr lang="en-GB"/>
          </a:p>
        </p:txBody>
      </p:sp>
    </p:spTree>
    <p:extLst>
      <p:ext uri="{BB962C8B-B14F-4D97-AF65-F5344CB8AC3E}">
        <p14:creationId xmlns:p14="http://schemas.microsoft.com/office/powerpoint/2010/main" val="3785805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F9B063-F8A3-40AC-B14B-A9BFC40B99DD}" type="slidenum">
              <a:rPr lang="en-GB" smtClean="0"/>
              <a:t>5</a:t>
            </a:fld>
            <a:endParaRPr lang="en-GB"/>
          </a:p>
        </p:txBody>
      </p:sp>
    </p:spTree>
    <p:extLst>
      <p:ext uri="{BB962C8B-B14F-4D97-AF65-F5344CB8AC3E}">
        <p14:creationId xmlns:p14="http://schemas.microsoft.com/office/powerpoint/2010/main" val="311826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F9B063-F8A3-40AC-B14B-A9BFC40B99DD}" type="slidenum">
              <a:rPr lang="en-GB" smtClean="0"/>
              <a:t>6</a:t>
            </a:fld>
            <a:endParaRPr lang="en-GB"/>
          </a:p>
        </p:txBody>
      </p:sp>
    </p:spTree>
    <p:extLst>
      <p:ext uri="{BB962C8B-B14F-4D97-AF65-F5344CB8AC3E}">
        <p14:creationId xmlns:p14="http://schemas.microsoft.com/office/powerpoint/2010/main" val="1777880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F9B063-F8A3-40AC-B14B-A9BFC40B99DD}" type="slidenum">
              <a:rPr lang="en-GB" smtClean="0"/>
              <a:t>7</a:t>
            </a:fld>
            <a:endParaRPr lang="en-GB"/>
          </a:p>
        </p:txBody>
      </p:sp>
    </p:spTree>
    <p:extLst>
      <p:ext uri="{BB962C8B-B14F-4D97-AF65-F5344CB8AC3E}">
        <p14:creationId xmlns:p14="http://schemas.microsoft.com/office/powerpoint/2010/main" val="434657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DF9B063-F8A3-40AC-B14B-A9BFC40B99DD}" type="slidenum">
              <a:rPr lang="en-GB" smtClean="0"/>
              <a:t>8</a:t>
            </a:fld>
            <a:endParaRPr lang="en-GB"/>
          </a:p>
        </p:txBody>
      </p:sp>
    </p:spTree>
    <p:extLst>
      <p:ext uri="{BB962C8B-B14F-4D97-AF65-F5344CB8AC3E}">
        <p14:creationId xmlns:p14="http://schemas.microsoft.com/office/powerpoint/2010/main" val="200545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219301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285992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374318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15413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268329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407097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344818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40768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374647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173837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008EBB-154C-413F-95D3-30F92B79DFDF}" type="datetimeFigureOut">
              <a:rPr lang="en-GB" smtClean="0"/>
              <a:pPr/>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D2B5F2-D356-461C-B1C1-D6942F1DD27C}" type="slidenum">
              <a:rPr lang="en-GB" smtClean="0"/>
              <a:pPr/>
              <a:t>‹#›</a:t>
            </a:fld>
            <a:endParaRPr lang="en-GB"/>
          </a:p>
        </p:txBody>
      </p:sp>
    </p:spTree>
    <p:extLst>
      <p:ext uri="{BB962C8B-B14F-4D97-AF65-F5344CB8AC3E}">
        <p14:creationId xmlns:p14="http://schemas.microsoft.com/office/powerpoint/2010/main" val="249965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08EBB-154C-413F-95D3-30F92B79DFDF}" type="datetimeFigureOut">
              <a:rPr lang="en-GB" smtClean="0"/>
              <a:pPr/>
              <a:t>22/04/2022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2B5F2-D356-461C-B1C1-D6942F1DD27C}" type="slidenum">
              <a:rPr lang="en-GB" smtClean="0"/>
              <a:pPr/>
              <a:t>‹#›</a:t>
            </a:fld>
            <a:endParaRPr lang="en-GB"/>
          </a:p>
        </p:txBody>
      </p:sp>
    </p:spTree>
    <p:extLst>
      <p:ext uri="{BB962C8B-B14F-4D97-AF65-F5344CB8AC3E}">
        <p14:creationId xmlns:p14="http://schemas.microsoft.com/office/powerpoint/2010/main" val="3889363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2322" y="839286"/>
            <a:ext cx="5605629" cy="994172"/>
          </a:xfrm>
        </p:spPr>
        <p:txBody>
          <a:bodyPr>
            <a:normAutofit/>
          </a:bodyPr>
          <a:lstStyle/>
          <a:p>
            <a:r>
              <a:rPr lang="en-GB" dirty="0"/>
              <a:t>Loxwood Parish Council</a:t>
            </a:r>
          </a:p>
        </p:txBody>
      </p:sp>
      <p:sp>
        <p:nvSpPr>
          <p:cNvPr id="3" name="Content Placeholder 2"/>
          <p:cNvSpPr>
            <a:spLocks noGrp="1"/>
          </p:cNvSpPr>
          <p:nvPr>
            <p:ph idx="1"/>
          </p:nvPr>
        </p:nvSpPr>
        <p:spPr>
          <a:xfrm>
            <a:off x="852321" y="2147568"/>
            <a:ext cx="5508485" cy="3351532"/>
          </a:xfrm>
        </p:spPr>
        <p:txBody>
          <a:bodyPr anchor="ctr">
            <a:normAutofit/>
          </a:bodyPr>
          <a:lstStyle/>
          <a:p>
            <a:pPr marL="0" indent="0" algn="ctr">
              <a:buNone/>
            </a:pPr>
            <a:r>
              <a:rPr lang="en-GB" sz="2800" b="1" dirty="0">
                <a:solidFill>
                  <a:srgbClr val="0070C0"/>
                </a:solidFill>
              </a:rPr>
              <a:t>Loxwood Parish Meeting</a:t>
            </a:r>
          </a:p>
          <a:p>
            <a:pPr marL="0" indent="0" algn="ctr">
              <a:buNone/>
            </a:pPr>
            <a:r>
              <a:rPr lang="en-GB" sz="2800" b="1" dirty="0">
                <a:solidFill>
                  <a:srgbClr val="0070C0"/>
                </a:solidFill>
              </a:rPr>
              <a:t>Monday 25</a:t>
            </a:r>
            <a:r>
              <a:rPr lang="en-GB" sz="2800" b="1" baseline="30000" dirty="0">
                <a:solidFill>
                  <a:srgbClr val="0070C0"/>
                </a:solidFill>
              </a:rPr>
              <a:t>th</a:t>
            </a:r>
            <a:r>
              <a:rPr lang="en-GB" sz="2800" b="1" dirty="0">
                <a:solidFill>
                  <a:srgbClr val="0070C0"/>
                </a:solidFill>
              </a:rPr>
              <a:t> April at 7:30pm</a:t>
            </a:r>
          </a:p>
          <a:p>
            <a:endParaRPr lang="en-GB" sz="1800" b="1" dirty="0">
              <a:solidFill>
                <a:srgbClr val="0070C0"/>
              </a:solidFill>
            </a:endParaRPr>
          </a:p>
          <a:p>
            <a:pPr marL="0" indent="0">
              <a:buNone/>
            </a:pPr>
            <a:endParaRPr lang="en-GB" sz="1800" b="1" dirty="0"/>
          </a:p>
          <a:p>
            <a:endParaRPr lang="en-GB" sz="1800" dirty="0"/>
          </a:p>
          <a:p>
            <a:endParaRPr lang="en-GB" sz="18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descr="loxwood village sign">
            <a:extLst>
              <a:ext uri="{FF2B5EF4-FFF2-40B4-BE49-F238E27FC236}">
                <a16:creationId xmlns:a16="http://schemas.microsoft.com/office/drawing/2014/main" id="{6A5F8669-0BF0-4D3D-BF7C-178249D92F6F}"/>
              </a:ext>
            </a:extLst>
          </p:cNvPr>
          <p:cNvPicPr/>
          <p:nvPr/>
        </p:nvPicPr>
        <p:blipFill rotWithShape="1">
          <a:blip r:embed="rId3" cstate="print">
            <a:alphaModFix/>
            <a:extLst>
              <a:ext uri="{28A0092B-C50C-407E-A947-70E740481C1C}">
                <a14:useLocalDpi xmlns:a14="http://schemas.microsoft.com/office/drawing/2010/main" val="0"/>
              </a:ext>
            </a:extLst>
          </a:blip>
          <a:srcRect t="18042" r="-1" b="492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p:spPr>
      </p:pic>
    </p:spTree>
    <p:extLst>
      <p:ext uri="{BB962C8B-B14F-4D97-AF65-F5344CB8AC3E}">
        <p14:creationId xmlns:p14="http://schemas.microsoft.com/office/powerpoint/2010/main" val="2841088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chemeClr val="tx2">
                    <a:lumMod val="60000"/>
                    <a:lumOff val="40000"/>
                  </a:schemeClr>
                </a:solidFill>
              </a:rPr>
              <a:t>Finances</a:t>
            </a:r>
          </a:p>
        </p:txBody>
      </p:sp>
      <p:sp>
        <p:nvSpPr>
          <p:cNvPr id="3" name="Content Placeholder 2"/>
          <p:cNvSpPr>
            <a:spLocks noGrp="1"/>
          </p:cNvSpPr>
          <p:nvPr>
            <p:ph idx="1"/>
          </p:nvPr>
        </p:nvSpPr>
        <p:spPr>
          <a:xfrm>
            <a:off x="457200" y="1600200"/>
            <a:ext cx="8229600" cy="4853136"/>
          </a:xfrm>
        </p:spPr>
        <p:txBody>
          <a:bodyPr>
            <a:normAutofit/>
          </a:bodyPr>
          <a:lstStyle/>
          <a:p>
            <a:pPr>
              <a:buFont typeface="Wingdings" panose="05000000000000000000" pitchFamily="2" charset="2"/>
              <a:buChar char="q"/>
            </a:pPr>
            <a:endParaRPr lang="en-GB" sz="1600" b="1" dirty="0"/>
          </a:p>
          <a:p>
            <a:pPr>
              <a:buFont typeface="Wingdings" panose="05000000000000000000" pitchFamily="2" charset="2"/>
              <a:buChar char="q"/>
            </a:pPr>
            <a:r>
              <a:rPr lang="en-GB" sz="1600" b="1" dirty="0"/>
              <a:t> Reserves at 1</a:t>
            </a:r>
            <a:r>
              <a:rPr lang="en-GB" sz="1600" b="1" baseline="30000" dirty="0"/>
              <a:t>st</a:t>
            </a:r>
            <a:r>
              <a:rPr lang="en-GB" sz="1600" b="1" dirty="0"/>
              <a:t> April 2022					   £92,697</a:t>
            </a:r>
          </a:p>
          <a:p>
            <a:pPr>
              <a:buFont typeface="Wingdings" panose="05000000000000000000" pitchFamily="2" charset="2"/>
              <a:buChar char="q"/>
            </a:pPr>
            <a:endParaRPr lang="en-GB" sz="1600" b="1" dirty="0"/>
          </a:p>
          <a:p>
            <a:pPr>
              <a:buFont typeface="Wingdings" panose="05000000000000000000" pitchFamily="2" charset="2"/>
              <a:buChar char="q"/>
            </a:pPr>
            <a:r>
              <a:rPr lang="en-GB" sz="1600" b="1" dirty="0"/>
              <a:t>Precept for the year (From Council Tax)	</a:t>
            </a:r>
            <a:r>
              <a:rPr lang="en-GB" sz="1400" b="1" dirty="0"/>
              <a:t>			   </a:t>
            </a:r>
            <a:r>
              <a:rPr lang="en-GB" sz="1600" b="1" dirty="0"/>
              <a:t>£44,700   </a:t>
            </a:r>
            <a:endParaRPr lang="en-GB" sz="1400" b="1" dirty="0"/>
          </a:p>
          <a:p>
            <a:pPr marL="0" indent="0"/>
            <a:endParaRPr lang="en-GB" sz="1400" b="1" dirty="0"/>
          </a:p>
          <a:p>
            <a:pPr>
              <a:buFont typeface="Wingdings" panose="05000000000000000000" pitchFamily="2" charset="2"/>
              <a:buChar char="q"/>
            </a:pPr>
            <a:r>
              <a:rPr lang="en-GB" sz="1600" b="1" dirty="0"/>
              <a:t>Outgoings since September report to you to 31</a:t>
            </a:r>
            <a:r>
              <a:rPr lang="en-GB" sz="1600" b="1" baseline="30000" dirty="0"/>
              <a:t>st</a:t>
            </a:r>
            <a:r>
              <a:rPr lang="en-GB" sz="1600" b="1" dirty="0"/>
              <a:t> March 2022:</a:t>
            </a:r>
          </a:p>
          <a:p>
            <a:pPr lvl="1">
              <a:buFont typeface="Wingdings" panose="05000000000000000000" pitchFamily="2" charset="2"/>
              <a:buChar char="Ø"/>
            </a:pPr>
            <a:r>
              <a:rPr lang="en-GB" sz="1400" b="1" dirty="0"/>
              <a:t>Professional planning advice				      £3,870</a:t>
            </a:r>
          </a:p>
          <a:p>
            <a:pPr lvl="1">
              <a:buFont typeface="Wingdings" panose="05000000000000000000" pitchFamily="2" charset="2"/>
              <a:buChar char="Ø"/>
            </a:pPr>
            <a:r>
              <a:rPr lang="en-GB" sz="1400" b="1" dirty="0"/>
              <a:t>Village Gates repair					      £1,040</a:t>
            </a:r>
          </a:p>
          <a:p>
            <a:pPr lvl="1">
              <a:buFont typeface="Wingdings" panose="05000000000000000000" pitchFamily="2" charset="2"/>
              <a:buChar char="Ø"/>
            </a:pPr>
            <a:r>
              <a:rPr lang="en-GB" sz="1400" b="1" dirty="0"/>
              <a:t>Traffic Consultant					      £6,740</a:t>
            </a:r>
          </a:p>
          <a:p>
            <a:pPr lvl="1">
              <a:buFont typeface="Wingdings" panose="05000000000000000000" pitchFamily="2" charset="2"/>
              <a:buChar char="Ø"/>
            </a:pPr>
            <a:r>
              <a:rPr lang="en-GB" sz="1400" b="1" dirty="0"/>
              <a:t>North Hall Picnic Benches					      £2,690</a:t>
            </a:r>
          </a:p>
          <a:p>
            <a:pPr lvl="1">
              <a:buFont typeface="Wingdings" panose="05000000000000000000" pitchFamily="2" charset="2"/>
              <a:buChar char="Ø"/>
            </a:pPr>
            <a:r>
              <a:rPr lang="en-GB" sz="1400" b="1" dirty="0"/>
              <a:t>Pre School Outdoor Shelter Grant				       £1,500</a:t>
            </a:r>
          </a:p>
          <a:p>
            <a:pPr lvl="1">
              <a:buFont typeface="Wingdings" panose="05000000000000000000" pitchFamily="2" charset="2"/>
              <a:buChar char="Ø"/>
            </a:pPr>
            <a:r>
              <a:rPr lang="en-GB" sz="1400" b="1" dirty="0"/>
              <a:t>Jubilee bench and plaque					          £860</a:t>
            </a:r>
          </a:p>
          <a:p>
            <a:pPr lvl="1">
              <a:buFont typeface="Wingdings" panose="05000000000000000000" pitchFamily="2" charset="2"/>
              <a:buChar char="Ø"/>
            </a:pPr>
            <a:r>
              <a:rPr lang="en-GB" sz="1400" b="1" dirty="0"/>
              <a:t>Village Sign Repair				      	          £724</a:t>
            </a:r>
          </a:p>
          <a:p>
            <a:pPr lvl="1">
              <a:buFont typeface="Wingdings" panose="05000000000000000000" pitchFamily="2" charset="2"/>
              <a:buChar char="v"/>
            </a:pPr>
            <a:endParaRPr lang="en-GB" sz="1050" b="1" dirty="0"/>
          </a:p>
          <a:p>
            <a:pPr marL="0" indent="0"/>
            <a:endParaRPr lang="en-GB" sz="1800" b="1" dirty="0"/>
          </a:p>
          <a:p>
            <a:pPr marL="0" indent="0"/>
            <a:endParaRPr lang="en-GB" sz="800" b="1" dirty="0"/>
          </a:p>
          <a:p>
            <a:pPr marL="0" indent="0"/>
            <a:endParaRPr lang="en-GB" sz="1800" b="1" dirty="0"/>
          </a:p>
          <a:p>
            <a:pPr marL="0" indent="0">
              <a:buNone/>
            </a:pPr>
            <a:endParaRPr lang="en-GB" sz="2400" b="1" dirty="0"/>
          </a:p>
          <a:p>
            <a:endParaRPr lang="en-GB" sz="2400" b="1" dirty="0"/>
          </a:p>
          <a:p>
            <a:endParaRPr lang="en-GB" sz="1800" b="1" dirty="0"/>
          </a:p>
          <a:p>
            <a:pPr marL="0" indent="0">
              <a:buNone/>
            </a:pPr>
            <a:endParaRPr lang="en-GB" sz="1800" b="1" dirty="0"/>
          </a:p>
          <a:p>
            <a:endParaRPr lang="en-GB" sz="1800" dirty="0"/>
          </a:p>
          <a:p>
            <a:endParaRPr lang="en-GB" sz="1800" dirty="0"/>
          </a:p>
        </p:txBody>
      </p:sp>
      <p:pic>
        <p:nvPicPr>
          <p:cNvPr id="5" name="Picture 4" descr="loxwood village sign">
            <a:extLst>
              <a:ext uri="{FF2B5EF4-FFF2-40B4-BE49-F238E27FC236}">
                <a16:creationId xmlns:a16="http://schemas.microsoft.com/office/drawing/2014/main" id="{6A075498-D6EE-44A9-BD58-86D16C8E571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23" y="331772"/>
            <a:ext cx="936104" cy="1224136"/>
          </a:xfrm>
          <a:prstGeom prst="rect">
            <a:avLst/>
          </a:prstGeom>
          <a:noFill/>
          <a:ln>
            <a:solidFill>
              <a:schemeClr val="tx1"/>
            </a:solidFill>
          </a:ln>
        </p:spPr>
      </p:pic>
    </p:spTree>
    <p:extLst>
      <p:ext uri="{BB962C8B-B14F-4D97-AF65-F5344CB8AC3E}">
        <p14:creationId xmlns:p14="http://schemas.microsoft.com/office/powerpoint/2010/main" val="179329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chemeClr val="tx2">
                    <a:lumMod val="60000"/>
                    <a:lumOff val="40000"/>
                  </a:schemeClr>
                </a:solidFill>
              </a:rPr>
              <a:t>Finances (Cont’d)</a:t>
            </a:r>
          </a:p>
        </p:txBody>
      </p:sp>
      <p:sp>
        <p:nvSpPr>
          <p:cNvPr id="3" name="Content Placeholder 2"/>
          <p:cNvSpPr>
            <a:spLocks noGrp="1"/>
          </p:cNvSpPr>
          <p:nvPr>
            <p:ph idx="1"/>
          </p:nvPr>
        </p:nvSpPr>
        <p:spPr>
          <a:xfrm>
            <a:off x="457200" y="1600200"/>
            <a:ext cx="8229600" cy="4853136"/>
          </a:xfrm>
        </p:spPr>
        <p:txBody>
          <a:bodyPr>
            <a:normAutofit/>
          </a:bodyPr>
          <a:lstStyle/>
          <a:p>
            <a:pPr>
              <a:buFont typeface="Wingdings" panose="05000000000000000000" pitchFamily="2" charset="2"/>
              <a:buChar char="q"/>
            </a:pPr>
            <a:endParaRPr lang="en-GB" sz="1600" b="1" dirty="0"/>
          </a:p>
          <a:p>
            <a:pPr>
              <a:buFont typeface="Wingdings" panose="05000000000000000000" pitchFamily="2" charset="2"/>
              <a:buChar char="q"/>
            </a:pPr>
            <a:endParaRPr lang="en-GB" sz="1600" b="1" dirty="0"/>
          </a:p>
          <a:p>
            <a:pPr>
              <a:buFont typeface="Wingdings" panose="05000000000000000000" pitchFamily="2" charset="2"/>
              <a:buChar char="q"/>
            </a:pPr>
            <a:r>
              <a:rPr lang="en-GB" sz="2000" b="1" dirty="0"/>
              <a:t>A substantial part of LPC reserves earmarked for traffic calming (£15,000)</a:t>
            </a:r>
          </a:p>
          <a:p>
            <a:pPr>
              <a:buFont typeface="Wingdings" panose="05000000000000000000" pitchFamily="2" charset="2"/>
              <a:buChar char="q"/>
            </a:pPr>
            <a:endParaRPr lang="en-GB" sz="2000" b="1" dirty="0"/>
          </a:p>
          <a:p>
            <a:pPr>
              <a:buFont typeface="Wingdings" panose="05000000000000000000" pitchFamily="2" charset="2"/>
              <a:buChar char="q"/>
            </a:pPr>
            <a:endParaRPr lang="en-GB" sz="2000" b="1" dirty="0"/>
          </a:p>
          <a:p>
            <a:pPr>
              <a:buFont typeface="Wingdings" panose="05000000000000000000" pitchFamily="2" charset="2"/>
              <a:buChar char="q"/>
            </a:pPr>
            <a:r>
              <a:rPr lang="en-GB" sz="2000" b="1" dirty="0"/>
              <a:t> LPC do get Community Infrastructure Levy (CIL) money from new developments which are sold at Market Value. This is intended for projects around the Parish which help the Parish cope with the additional requirements the new housing brings. Currently the CIL is being allocated towards the possible costs associated with Traffic Calming measures.</a:t>
            </a:r>
          </a:p>
          <a:p>
            <a:pPr>
              <a:buFont typeface="Wingdings" panose="05000000000000000000" pitchFamily="2" charset="2"/>
              <a:buChar char="q"/>
            </a:pPr>
            <a:endParaRPr lang="en-GB" sz="2000" b="1" dirty="0"/>
          </a:p>
          <a:p>
            <a:pPr>
              <a:buFont typeface="Wingdings" panose="05000000000000000000" pitchFamily="2" charset="2"/>
              <a:buChar char="q"/>
            </a:pPr>
            <a:endParaRPr lang="en-GB" sz="2000" b="1" dirty="0"/>
          </a:p>
          <a:p>
            <a:pPr marL="0" indent="0"/>
            <a:endParaRPr lang="en-GB" sz="1400" b="1" dirty="0"/>
          </a:p>
          <a:p>
            <a:pPr lvl="1">
              <a:buFont typeface="Wingdings" panose="05000000000000000000" pitchFamily="2" charset="2"/>
              <a:buChar char="v"/>
            </a:pPr>
            <a:endParaRPr lang="en-GB" sz="1050" b="1" dirty="0"/>
          </a:p>
          <a:p>
            <a:pPr marL="0" indent="0"/>
            <a:endParaRPr lang="en-GB" sz="1800" b="1" dirty="0"/>
          </a:p>
          <a:p>
            <a:pPr marL="0" indent="0"/>
            <a:endParaRPr lang="en-GB" sz="800" b="1" dirty="0"/>
          </a:p>
          <a:p>
            <a:pPr marL="0" indent="0"/>
            <a:endParaRPr lang="en-GB" sz="1800" b="1" dirty="0"/>
          </a:p>
          <a:p>
            <a:pPr marL="0" indent="0">
              <a:buNone/>
            </a:pPr>
            <a:endParaRPr lang="en-GB" sz="2400" b="1" dirty="0"/>
          </a:p>
          <a:p>
            <a:endParaRPr lang="en-GB" sz="2400" b="1" dirty="0"/>
          </a:p>
          <a:p>
            <a:endParaRPr lang="en-GB" sz="1800" b="1" dirty="0"/>
          </a:p>
          <a:p>
            <a:pPr marL="0" indent="0">
              <a:buNone/>
            </a:pPr>
            <a:endParaRPr lang="en-GB" sz="1800" b="1" dirty="0"/>
          </a:p>
          <a:p>
            <a:endParaRPr lang="en-GB" sz="1800" dirty="0"/>
          </a:p>
          <a:p>
            <a:endParaRPr lang="en-GB" sz="1800" dirty="0"/>
          </a:p>
        </p:txBody>
      </p:sp>
      <p:pic>
        <p:nvPicPr>
          <p:cNvPr id="5" name="Picture 4" descr="loxwood village sign">
            <a:extLst>
              <a:ext uri="{FF2B5EF4-FFF2-40B4-BE49-F238E27FC236}">
                <a16:creationId xmlns:a16="http://schemas.microsoft.com/office/drawing/2014/main" id="{6A075498-D6EE-44A9-BD58-86D16C8E571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23" y="331772"/>
            <a:ext cx="936104" cy="1224136"/>
          </a:xfrm>
          <a:prstGeom prst="rect">
            <a:avLst/>
          </a:prstGeom>
          <a:noFill/>
          <a:ln>
            <a:solidFill>
              <a:schemeClr val="tx1"/>
            </a:solidFill>
          </a:ln>
        </p:spPr>
      </p:pic>
    </p:spTree>
    <p:extLst>
      <p:ext uri="{BB962C8B-B14F-4D97-AF65-F5344CB8AC3E}">
        <p14:creationId xmlns:p14="http://schemas.microsoft.com/office/powerpoint/2010/main" val="3919955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82066" cy="1143000"/>
          </a:xfrm>
        </p:spPr>
        <p:txBody>
          <a:bodyPr>
            <a:noAutofit/>
          </a:bodyPr>
          <a:lstStyle/>
          <a:p>
            <a:pPr algn="r"/>
            <a:r>
              <a:rPr lang="en-GB" sz="3200" dirty="0">
                <a:solidFill>
                  <a:schemeClr val="tx2">
                    <a:lumMod val="60000"/>
                    <a:lumOff val="40000"/>
                  </a:schemeClr>
                </a:solidFill>
              </a:rPr>
              <a:t>Loxwood Parish Council, Communications</a:t>
            </a:r>
          </a:p>
        </p:txBody>
      </p:sp>
      <p:sp>
        <p:nvSpPr>
          <p:cNvPr id="3" name="Content Placeholder 2"/>
          <p:cNvSpPr>
            <a:spLocks noGrp="1"/>
          </p:cNvSpPr>
          <p:nvPr>
            <p:ph idx="1"/>
          </p:nvPr>
        </p:nvSpPr>
        <p:spPr/>
        <p:txBody>
          <a:bodyPr>
            <a:normAutofit fontScale="92500" lnSpcReduction="20000"/>
          </a:bodyPr>
          <a:lstStyle/>
          <a:p>
            <a:pPr marL="0" indent="0">
              <a:buNone/>
            </a:pPr>
            <a:endParaRPr lang="en-GB" sz="1800" b="1" dirty="0"/>
          </a:p>
          <a:p>
            <a:pPr marL="0" indent="0">
              <a:buNone/>
            </a:pPr>
            <a:r>
              <a:rPr lang="en-GB" sz="2600" b="1" dirty="0">
                <a:solidFill>
                  <a:srgbClr val="FF0000"/>
                </a:solidFill>
              </a:rPr>
              <a:t>The Council have considered how better to communicate with the Parish</a:t>
            </a:r>
          </a:p>
          <a:p>
            <a:pPr marL="0" indent="0">
              <a:buNone/>
            </a:pPr>
            <a:endParaRPr lang="en-GB" sz="2600" b="1" dirty="0">
              <a:solidFill>
                <a:srgbClr val="FF0000"/>
              </a:solidFill>
            </a:endParaRPr>
          </a:p>
          <a:p>
            <a:pPr marL="0" indent="0">
              <a:buNone/>
            </a:pPr>
            <a:endParaRPr lang="en-GB" sz="2600" b="1" dirty="0">
              <a:solidFill>
                <a:srgbClr val="FF0000"/>
              </a:solidFill>
            </a:endParaRPr>
          </a:p>
          <a:p>
            <a:pPr>
              <a:buFont typeface="Wingdings" panose="05000000000000000000" pitchFamily="2" charset="2"/>
              <a:buChar char="q"/>
            </a:pPr>
            <a:r>
              <a:rPr lang="en-GB" sz="2600" b="1" dirty="0"/>
              <a:t>A Loxwood Facebook page @loxwoodpc</a:t>
            </a:r>
          </a:p>
          <a:p>
            <a:pPr>
              <a:buFont typeface="Wingdings" panose="05000000000000000000" pitchFamily="2" charset="2"/>
              <a:buChar char="q"/>
            </a:pPr>
            <a:endParaRPr lang="en-GB" sz="2600" b="1" dirty="0"/>
          </a:p>
          <a:p>
            <a:pPr>
              <a:buFont typeface="Wingdings" panose="05000000000000000000" pitchFamily="2" charset="2"/>
              <a:buChar char="q"/>
            </a:pPr>
            <a:r>
              <a:rPr lang="en-GB" sz="2600" b="1" dirty="0"/>
              <a:t>Renovating the Notice Board near the village shop and possible relocation to the new shop site in due course</a:t>
            </a:r>
          </a:p>
          <a:p>
            <a:pPr>
              <a:buFont typeface="Wingdings" panose="05000000000000000000" pitchFamily="2" charset="2"/>
              <a:buChar char="q"/>
            </a:pPr>
            <a:endParaRPr lang="en-GB" sz="2600" b="1" dirty="0"/>
          </a:p>
          <a:p>
            <a:pPr>
              <a:buFont typeface="Wingdings" panose="05000000000000000000" pitchFamily="2" charset="2"/>
              <a:buChar char="q"/>
            </a:pPr>
            <a:r>
              <a:rPr lang="en-GB" sz="2600" b="1" dirty="0"/>
              <a:t>To recommence the Open Sessions ahead of the Parish Council Meetings 6 to 7pm on the first Monday of the Month starting in June.</a:t>
            </a:r>
          </a:p>
          <a:p>
            <a:pPr marL="0" indent="0">
              <a:buNone/>
            </a:pPr>
            <a:endParaRPr lang="en-GB" sz="2600" b="1" dirty="0"/>
          </a:p>
          <a:p>
            <a:pPr marL="0" indent="0">
              <a:buNone/>
            </a:pPr>
            <a:endParaRPr lang="en-GB" sz="1900" b="1" dirty="0"/>
          </a:p>
          <a:p>
            <a:pPr marL="0" indent="0"/>
            <a:endParaRPr lang="en-GB" sz="1400" b="1" dirty="0"/>
          </a:p>
          <a:p>
            <a:pPr marL="0" indent="0"/>
            <a:endParaRPr lang="en-GB" sz="600" b="1" dirty="0"/>
          </a:p>
          <a:p>
            <a:pPr marL="0" indent="0"/>
            <a:endParaRPr lang="en-GB" sz="1400" b="1" dirty="0"/>
          </a:p>
          <a:p>
            <a:pPr marL="0" indent="0">
              <a:buNone/>
            </a:pPr>
            <a:endParaRPr lang="en-GB" sz="1800" b="1" dirty="0"/>
          </a:p>
          <a:p>
            <a:endParaRPr lang="en-GB" sz="1800" b="1" dirty="0"/>
          </a:p>
          <a:p>
            <a:endParaRPr lang="en-GB" sz="1800" b="1" dirty="0"/>
          </a:p>
          <a:p>
            <a:pPr marL="0" indent="0">
              <a:buNone/>
            </a:pPr>
            <a:endParaRPr lang="en-GB" sz="1800" b="1" dirty="0"/>
          </a:p>
          <a:p>
            <a:endParaRPr lang="en-GB" sz="1800" dirty="0"/>
          </a:p>
          <a:p>
            <a:endParaRPr lang="en-GB" sz="1800" dirty="0"/>
          </a:p>
        </p:txBody>
      </p:sp>
      <p:pic>
        <p:nvPicPr>
          <p:cNvPr id="5" name="Picture 4" descr="loxwood village sign">
            <a:extLst>
              <a:ext uri="{FF2B5EF4-FFF2-40B4-BE49-F238E27FC236}">
                <a16:creationId xmlns:a16="http://schemas.microsoft.com/office/drawing/2014/main" id="{6A075498-D6EE-44A9-BD58-86D16C8E571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23" y="331772"/>
            <a:ext cx="936104" cy="1224136"/>
          </a:xfrm>
          <a:prstGeom prst="rect">
            <a:avLst/>
          </a:prstGeom>
          <a:noFill/>
          <a:ln>
            <a:solidFill>
              <a:schemeClr val="tx1"/>
            </a:solidFill>
          </a:ln>
        </p:spPr>
      </p:pic>
    </p:spTree>
    <p:extLst>
      <p:ext uri="{BB962C8B-B14F-4D97-AF65-F5344CB8AC3E}">
        <p14:creationId xmlns:p14="http://schemas.microsoft.com/office/powerpoint/2010/main" val="143511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chemeClr val="tx2">
                    <a:lumMod val="60000"/>
                    <a:lumOff val="40000"/>
                  </a:schemeClr>
                </a:solidFill>
              </a:rPr>
              <a:t>Queen’s Platinum Jubilee </a:t>
            </a:r>
          </a:p>
        </p:txBody>
      </p:sp>
      <p:sp>
        <p:nvSpPr>
          <p:cNvPr id="3" name="Content Placeholder 2"/>
          <p:cNvSpPr>
            <a:spLocks noGrp="1"/>
          </p:cNvSpPr>
          <p:nvPr>
            <p:ph idx="1"/>
          </p:nvPr>
        </p:nvSpPr>
        <p:spPr/>
        <p:txBody>
          <a:bodyPr>
            <a:normAutofit fontScale="77500" lnSpcReduction="20000"/>
          </a:bodyPr>
          <a:lstStyle/>
          <a:p>
            <a:pPr marL="0" indent="0">
              <a:buNone/>
            </a:pPr>
            <a:endParaRPr lang="en-GB" sz="1800" b="1" dirty="0"/>
          </a:p>
          <a:p>
            <a:pPr marL="0" indent="0">
              <a:buNone/>
            </a:pPr>
            <a:r>
              <a:rPr lang="en-GB" sz="2800" b="1" dirty="0">
                <a:solidFill>
                  <a:srgbClr val="FF0000"/>
                </a:solidFill>
              </a:rPr>
              <a:t>LPC are marking the Platinum Jubilee with</a:t>
            </a:r>
          </a:p>
          <a:p>
            <a:pPr marL="0" indent="0">
              <a:buNone/>
            </a:pPr>
            <a:endParaRPr lang="en-GB" sz="2800" b="1" dirty="0"/>
          </a:p>
          <a:p>
            <a:pPr marL="0" indent="0">
              <a:buNone/>
            </a:pPr>
            <a:endParaRPr lang="en-GB" sz="2800" b="1" dirty="0"/>
          </a:p>
          <a:p>
            <a:pPr marL="0" indent="0">
              <a:buNone/>
            </a:pPr>
            <a:endParaRPr lang="en-GB" sz="2800" b="1" dirty="0"/>
          </a:p>
          <a:p>
            <a:pPr>
              <a:buFont typeface="Wingdings" panose="05000000000000000000" pitchFamily="2" charset="2"/>
              <a:buChar char="q"/>
            </a:pPr>
            <a:r>
              <a:rPr lang="en-GB" sz="2800" b="1" dirty="0"/>
              <a:t>A Loxwood Heritage Trail pointing out heritage sites and points of interest</a:t>
            </a:r>
          </a:p>
          <a:p>
            <a:pPr>
              <a:buFont typeface="Wingdings" panose="05000000000000000000" pitchFamily="2" charset="2"/>
              <a:buChar char="q"/>
            </a:pPr>
            <a:endParaRPr lang="en-GB" sz="2800" b="1" dirty="0"/>
          </a:p>
          <a:p>
            <a:pPr>
              <a:buFont typeface="Wingdings" panose="05000000000000000000" pitchFamily="2" charset="2"/>
              <a:buChar char="q"/>
            </a:pPr>
            <a:r>
              <a:rPr lang="en-GB" sz="2800" b="1" dirty="0"/>
              <a:t>Oak trees and a seat with a brass plaques</a:t>
            </a:r>
          </a:p>
          <a:p>
            <a:pPr>
              <a:buFont typeface="Wingdings" panose="05000000000000000000" pitchFamily="2" charset="2"/>
              <a:buChar char="q"/>
            </a:pPr>
            <a:endParaRPr lang="en-GB" sz="2800" b="1" dirty="0"/>
          </a:p>
          <a:p>
            <a:pPr>
              <a:buFont typeface="Wingdings" panose="05000000000000000000" pitchFamily="2" charset="2"/>
              <a:buChar char="q"/>
            </a:pPr>
            <a:r>
              <a:rPr lang="en-GB" sz="2800" b="1" dirty="0"/>
              <a:t>Party on the evening of June 5</a:t>
            </a:r>
            <a:r>
              <a:rPr lang="en-GB" sz="2800" b="1" baseline="30000" dirty="0"/>
              <a:t>th</a:t>
            </a:r>
            <a:r>
              <a:rPr lang="en-GB" sz="2800" b="1" dirty="0"/>
              <a:t> 2022</a:t>
            </a:r>
          </a:p>
          <a:p>
            <a:pPr>
              <a:buFont typeface="Wingdings" panose="05000000000000000000" pitchFamily="2" charset="2"/>
              <a:buChar char="q"/>
            </a:pPr>
            <a:endParaRPr lang="en-GB" sz="1800" b="1" dirty="0"/>
          </a:p>
          <a:p>
            <a:pPr marL="0" indent="0">
              <a:buNone/>
            </a:pPr>
            <a:endParaRPr lang="en-GB" sz="1800" b="1" dirty="0"/>
          </a:p>
          <a:p>
            <a:pPr marL="0" indent="0">
              <a:buNone/>
            </a:pPr>
            <a:endParaRPr lang="en-GB" sz="1800" b="1" dirty="0"/>
          </a:p>
          <a:p>
            <a:pPr marL="0" indent="0"/>
            <a:r>
              <a:rPr lang="en-GB" sz="1400" b="1" dirty="0"/>
              <a:t>     </a:t>
            </a:r>
          </a:p>
          <a:p>
            <a:pPr marL="0" indent="0"/>
            <a:endParaRPr lang="en-GB" sz="1400" b="1" dirty="0"/>
          </a:p>
          <a:p>
            <a:pPr marL="0" indent="0"/>
            <a:endParaRPr lang="en-GB" sz="600" b="1" dirty="0"/>
          </a:p>
          <a:p>
            <a:pPr marL="0" indent="0"/>
            <a:endParaRPr lang="en-GB" sz="1400" b="1" dirty="0"/>
          </a:p>
          <a:p>
            <a:pPr marL="0" indent="0">
              <a:buNone/>
            </a:pPr>
            <a:endParaRPr lang="en-GB" sz="1800" b="1" dirty="0"/>
          </a:p>
          <a:p>
            <a:endParaRPr lang="en-GB" sz="1800" b="1" dirty="0"/>
          </a:p>
          <a:p>
            <a:endParaRPr lang="en-GB" sz="1800" b="1" dirty="0"/>
          </a:p>
          <a:p>
            <a:pPr marL="0" indent="0">
              <a:buNone/>
            </a:pPr>
            <a:endParaRPr lang="en-GB" sz="1800" b="1" dirty="0"/>
          </a:p>
          <a:p>
            <a:endParaRPr lang="en-GB" sz="1800" dirty="0"/>
          </a:p>
          <a:p>
            <a:endParaRPr lang="en-GB" sz="1800" dirty="0"/>
          </a:p>
        </p:txBody>
      </p:sp>
      <p:pic>
        <p:nvPicPr>
          <p:cNvPr id="5" name="Picture 4" descr="loxwood village sign">
            <a:extLst>
              <a:ext uri="{FF2B5EF4-FFF2-40B4-BE49-F238E27FC236}">
                <a16:creationId xmlns:a16="http://schemas.microsoft.com/office/drawing/2014/main" id="{6A075498-D6EE-44A9-BD58-86D16C8E571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23" y="331772"/>
            <a:ext cx="936104" cy="1224136"/>
          </a:xfrm>
          <a:prstGeom prst="rect">
            <a:avLst/>
          </a:prstGeom>
          <a:noFill/>
          <a:ln>
            <a:solidFill>
              <a:schemeClr val="tx1"/>
            </a:solidFill>
          </a:ln>
        </p:spPr>
      </p:pic>
    </p:spTree>
    <p:extLst>
      <p:ext uri="{BB962C8B-B14F-4D97-AF65-F5344CB8AC3E}">
        <p14:creationId xmlns:p14="http://schemas.microsoft.com/office/powerpoint/2010/main" val="136765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chemeClr val="tx2">
                    <a:lumMod val="60000"/>
                    <a:lumOff val="40000"/>
                  </a:schemeClr>
                </a:solidFill>
              </a:rPr>
              <a:t>Flooding </a:t>
            </a:r>
          </a:p>
        </p:txBody>
      </p:sp>
      <p:sp>
        <p:nvSpPr>
          <p:cNvPr id="3" name="Content Placeholder 2"/>
          <p:cNvSpPr>
            <a:spLocks noGrp="1"/>
          </p:cNvSpPr>
          <p:nvPr>
            <p:ph idx="1"/>
          </p:nvPr>
        </p:nvSpPr>
        <p:spPr/>
        <p:txBody>
          <a:bodyPr>
            <a:normAutofit fontScale="62500" lnSpcReduction="20000"/>
          </a:bodyPr>
          <a:lstStyle/>
          <a:p>
            <a:pPr marL="0" indent="0">
              <a:buNone/>
            </a:pPr>
            <a:endParaRPr lang="en-GB" sz="1800" b="1" dirty="0"/>
          </a:p>
          <a:p>
            <a:pPr marL="0" indent="0">
              <a:buNone/>
            </a:pPr>
            <a:endParaRPr lang="en-GB" sz="1800" b="1" dirty="0"/>
          </a:p>
          <a:p>
            <a:pPr marL="0" indent="0">
              <a:buNone/>
            </a:pPr>
            <a:endParaRPr lang="en-GB" sz="1800" b="1" dirty="0"/>
          </a:p>
          <a:p>
            <a:pPr>
              <a:buFont typeface="Wingdings" panose="05000000000000000000" pitchFamily="2" charset="2"/>
              <a:buChar char="Ø"/>
            </a:pPr>
            <a:endParaRPr lang="en-GB" sz="2000" b="1" dirty="0"/>
          </a:p>
          <a:p>
            <a:pPr>
              <a:buFont typeface="Wingdings" panose="05000000000000000000" pitchFamily="2" charset="2"/>
              <a:buChar char="Ø"/>
            </a:pPr>
            <a:r>
              <a:rPr lang="en-GB" sz="3800" b="1" dirty="0"/>
              <a:t>Long standing concerns over flooding of the Loxwood stream</a:t>
            </a:r>
          </a:p>
          <a:p>
            <a:pPr>
              <a:buFont typeface="Wingdings" panose="05000000000000000000" pitchFamily="2" charset="2"/>
              <a:buChar char="Ø"/>
            </a:pPr>
            <a:endParaRPr lang="en-GB" sz="3800" b="1" dirty="0"/>
          </a:p>
          <a:p>
            <a:pPr>
              <a:buFont typeface="Wingdings" panose="05000000000000000000" pitchFamily="2" charset="2"/>
              <a:buChar char="Ø"/>
            </a:pPr>
            <a:endParaRPr lang="en-GB" sz="3800" b="1" dirty="0"/>
          </a:p>
          <a:p>
            <a:pPr>
              <a:buFont typeface="Wingdings" panose="05000000000000000000" pitchFamily="2" charset="2"/>
              <a:buChar char="Ø"/>
            </a:pPr>
            <a:r>
              <a:rPr lang="en-GB" sz="3800" b="1" dirty="0"/>
              <a:t>Extensive investigations carried out by Water Environment</a:t>
            </a:r>
          </a:p>
          <a:p>
            <a:pPr>
              <a:buFont typeface="Wingdings" panose="05000000000000000000" pitchFamily="2" charset="2"/>
              <a:buChar char="Ø"/>
            </a:pPr>
            <a:endParaRPr lang="en-GB" sz="3800" b="1" dirty="0"/>
          </a:p>
          <a:p>
            <a:pPr>
              <a:buFont typeface="Wingdings" panose="05000000000000000000" pitchFamily="2" charset="2"/>
              <a:buChar char="Ø"/>
            </a:pPr>
            <a:endParaRPr lang="en-GB" sz="3800" b="1" dirty="0"/>
          </a:p>
          <a:p>
            <a:pPr>
              <a:buFont typeface="Wingdings" panose="05000000000000000000" pitchFamily="2" charset="2"/>
              <a:buChar char="Ø"/>
            </a:pPr>
            <a:r>
              <a:rPr lang="en-GB" sz="3800" b="1" dirty="0"/>
              <a:t>Also concerns about new developments increasing flood risk</a:t>
            </a:r>
          </a:p>
          <a:p>
            <a:pPr>
              <a:buFont typeface="Wingdings" panose="05000000000000000000" pitchFamily="2" charset="2"/>
              <a:buChar char="Ø"/>
            </a:pPr>
            <a:endParaRPr lang="en-GB" sz="2600" b="1" dirty="0"/>
          </a:p>
          <a:p>
            <a:pPr>
              <a:buFont typeface="Wingdings" panose="05000000000000000000" pitchFamily="2" charset="2"/>
              <a:buChar char="Ø"/>
            </a:pPr>
            <a:endParaRPr lang="en-GB" sz="2600" b="1" dirty="0"/>
          </a:p>
          <a:p>
            <a:pPr lvl="1"/>
            <a:endParaRPr lang="en-GB" sz="1800" b="1" dirty="0"/>
          </a:p>
          <a:p>
            <a:pPr lvl="1"/>
            <a:endParaRPr lang="en-GB" sz="1600" b="1" dirty="0"/>
          </a:p>
          <a:p>
            <a:pPr lvl="1"/>
            <a:endParaRPr lang="en-GB" sz="1600" b="1" dirty="0"/>
          </a:p>
          <a:p>
            <a:pPr marL="0" indent="0">
              <a:buNone/>
            </a:pPr>
            <a:r>
              <a:rPr lang="en-GB" sz="1400" b="1" dirty="0"/>
              <a:t>     </a:t>
            </a:r>
          </a:p>
          <a:p>
            <a:pPr marL="0" indent="0"/>
            <a:endParaRPr lang="en-GB" sz="1400" b="1" dirty="0"/>
          </a:p>
          <a:p>
            <a:pPr marL="0" indent="0"/>
            <a:endParaRPr lang="en-GB" sz="600" b="1" dirty="0"/>
          </a:p>
          <a:p>
            <a:pPr marL="0" indent="0"/>
            <a:endParaRPr lang="en-GB" sz="1400" b="1" dirty="0"/>
          </a:p>
          <a:p>
            <a:pPr marL="0" indent="0">
              <a:buNone/>
            </a:pPr>
            <a:endParaRPr lang="en-GB" sz="1800" b="1" dirty="0"/>
          </a:p>
          <a:p>
            <a:endParaRPr lang="en-GB" sz="1800" b="1" dirty="0"/>
          </a:p>
          <a:p>
            <a:endParaRPr lang="en-GB" sz="1800" b="1" dirty="0"/>
          </a:p>
          <a:p>
            <a:pPr marL="0" indent="0">
              <a:buNone/>
            </a:pPr>
            <a:endParaRPr lang="en-GB" sz="1800" b="1" dirty="0"/>
          </a:p>
          <a:p>
            <a:endParaRPr lang="en-GB" sz="1800" dirty="0"/>
          </a:p>
          <a:p>
            <a:endParaRPr lang="en-GB" sz="1800" dirty="0"/>
          </a:p>
        </p:txBody>
      </p:sp>
      <p:pic>
        <p:nvPicPr>
          <p:cNvPr id="5" name="Picture 4" descr="loxwood village sign">
            <a:extLst>
              <a:ext uri="{FF2B5EF4-FFF2-40B4-BE49-F238E27FC236}">
                <a16:creationId xmlns:a16="http://schemas.microsoft.com/office/drawing/2014/main" id="{6A075498-D6EE-44A9-BD58-86D16C8E571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23" y="331772"/>
            <a:ext cx="936104" cy="1224136"/>
          </a:xfrm>
          <a:prstGeom prst="rect">
            <a:avLst/>
          </a:prstGeom>
          <a:noFill/>
          <a:ln>
            <a:solidFill>
              <a:schemeClr val="tx1"/>
            </a:solidFill>
          </a:ln>
        </p:spPr>
      </p:pic>
    </p:spTree>
    <p:extLst>
      <p:ext uri="{BB962C8B-B14F-4D97-AF65-F5344CB8AC3E}">
        <p14:creationId xmlns:p14="http://schemas.microsoft.com/office/powerpoint/2010/main" val="2989362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chemeClr val="tx2">
                    <a:lumMod val="60000"/>
                    <a:lumOff val="40000"/>
                  </a:schemeClr>
                </a:solidFill>
              </a:rPr>
              <a:t>Flooding </a:t>
            </a:r>
          </a:p>
        </p:txBody>
      </p:sp>
      <p:sp>
        <p:nvSpPr>
          <p:cNvPr id="3" name="Content Placeholder 2"/>
          <p:cNvSpPr>
            <a:spLocks noGrp="1"/>
          </p:cNvSpPr>
          <p:nvPr>
            <p:ph idx="1"/>
          </p:nvPr>
        </p:nvSpPr>
        <p:spPr>
          <a:xfrm>
            <a:off x="457200" y="1600200"/>
            <a:ext cx="8229600" cy="4709120"/>
          </a:xfrm>
        </p:spPr>
        <p:txBody>
          <a:bodyPr>
            <a:normAutofit fontScale="40000" lnSpcReduction="20000"/>
          </a:bodyPr>
          <a:lstStyle/>
          <a:p>
            <a:pPr marL="0" indent="0">
              <a:buNone/>
            </a:pPr>
            <a:endParaRPr lang="en-GB" sz="2400" b="1" dirty="0"/>
          </a:p>
          <a:p>
            <a:pPr marL="0" indent="0">
              <a:buNone/>
            </a:pPr>
            <a:r>
              <a:rPr lang="en-GB" sz="6000" b="1" dirty="0">
                <a:solidFill>
                  <a:srgbClr val="FF0000"/>
                </a:solidFill>
              </a:rPr>
              <a:t>Further Actions:</a:t>
            </a:r>
          </a:p>
          <a:p>
            <a:pPr marL="0" indent="0">
              <a:buNone/>
            </a:pPr>
            <a:endParaRPr lang="en-GB" sz="2000" b="1" dirty="0"/>
          </a:p>
          <a:p>
            <a:pPr marL="0" indent="0">
              <a:buNone/>
            </a:pPr>
            <a:r>
              <a:rPr lang="en-GB" sz="4500" b="1" dirty="0"/>
              <a:t>Meetings have been held with Developers:</a:t>
            </a:r>
          </a:p>
          <a:p>
            <a:r>
              <a:rPr lang="en-GB" sz="4500" b="1" dirty="0" err="1"/>
              <a:t>Thakeham</a:t>
            </a:r>
            <a:r>
              <a:rPr lang="en-GB" sz="4500" b="1" dirty="0"/>
              <a:t> Homes</a:t>
            </a:r>
          </a:p>
          <a:p>
            <a:r>
              <a:rPr lang="en-GB" sz="4500" b="1" dirty="0"/>
              <a:t>Reside</a:t>
            </a:r>
          </a:p>
          <a:p>
            <a:r>
              <a:rPr lang="en-GB" sz="4500" b="1" dirty="0"/>
              <a:t>Antler Homes &amp; Millwood</a:t>
            </a:r>
          </a:p>
          <a:p>
            <a:endParaRPr lang="en-GB" sz="3500" b="1" dirty="0"/>
          </a:p>
          <a:p>
            <a:pPr marL="0" indent="0">
              <a:buNone/>
            </a:pPr>
            <a:r>
              <a:rPr lang="en-GB" sz="4500" b="1" dirty="0"/>
              <a:t>Meetings chaired by LPC and attended by WSCC &amp; CDC</a:t>
            </a:r>
          </a:p>
          <a:p>
            <a:pPr marL="0" indent="0">
              <a:buNone/>
            </a:pPr>
            <a:endParaRPr lang="en-GB" sz="3500" b="1" dirty="0"/>
          </a:p>
          <a:p>
            <a:pPr marL="0" indent="0">
              <a:buNone/>
            </a:pPr>
            <a:r>
              <a:rPr lang="en-GB" sz="4500" b="1" dirty="0"/>
              <a:t>Intention to divert SW drainage west towards Wey &amp; Arun Canal rather than into Loxwood stream</a:t>
            </a:r>
          </a:p>
          <a:p>
            <a:pPr marL="0" indent="0">
              <a:buNone/>
            </a:pPr>
            <a:endParaRPr lang="en-GB" sz="3500" b="1" dirty="0"/>
          </a:p>
          <a:p>
            <a:pPr marL="0" indent="0">
              <a:buNone/>
            </a:pPr>
            <a:r>
              <a:rPr lang="en-GB" sz="4500" b="1" dirty="0"/>
              <a:t>Response from Developers was positive, however resolution of the issues concerned is ongoing.</a:t>
            </a:r>
          </a:p>
          <a:p>
            <a:endParaRPr lang="en-GB" sz="1800" b="1" dirty="0"/>
          </a:p>
          <a:p>
            <a:pPr marL="0" indent="0">
              <a:buNone/>
            </a:pPr>
            <a:endParaRPr lang="en-GB" sz="1800" b="1" dirty="0"/>
          </a:p>
          <a:p>
            <a:endParaRPr lang="en-GB" sz="2000" b="1" dirty="0"/>
          </a:p>
          <a:p>
            <a:pPr lvl="1"/>
            <a:endParaRPr lang="en-GB" sz="1600" b="1" dirty="0"/>
          </a:p>
          <a:p>
            <a:pPr lvl="1"/>
            <a:endParaRPr lang="en-GB" sz="1400" b="1" dirty="0"/>
          </a:p>
          <a:p>
            <a:pPr lvl="1"/>
            <a:endParaRPr lang="en-GB" sz="1400" b="1" dirty="0"/>
          </a:p>
          <a:p>
            <a:pPr marL="0" indent="0">
              <a:buNone/>
            </a:pPr>
            <a:r>
              <a:rPr lang="en-GB" sz="1400" b="1" dirty="0"/>
              <a:t>     </a:t>
            </a:r>
          </a:p>
          <a:p>
            <a:pPr marL="0" indent="0"/>
            <a:endParaRPr lang="en-GB" sz="1400" b="1" dirty="0"/>
          </a:p>
          <a:p>
            <a:pPr marL="0" indent="0"/>
            <a:endParaRPr lang="en-GB" sz="600" b="1" dirty="0"/>
          </a:p>
          <a:p>
            <a:pPr marL="0" indent="0"/>
            <a:endParaRPr lang="en-GB" sz="1400" b="1" dirty="0"/>
          </a:p>
          <a:p>
            <a:pPr marL="0" indent="0">
              <a:buNone/>
            </a:pPr>
            <a:endParaRPr lang="en-GB" sz="1800" b="1" dirty="0"/>
          </a:p>
          <a:p>
            <a:endParaRPr lang="en-GB" sz="1800" b="1" dirty="0"/>
          </a:p>
          <a:p>
            <a:endParaRPr lang="en-GB" sz="1800" b="1" dirty="0"/>
          </a:p>
          <a:p>
            <a:pPr marL="0" indent="0">
              <a:buNone/>
            </a:pPr>
            <a:endParaRPr lang="en-GB" sz="1800" b="1" dirty="0"/>
          </a:p>
          <a:p>
            <a:endParaRPr lang="en-GB" sz="1800" dirty="0"/>
          </a:p>
          <a:p>
            <a:endParaRPr lang="en-GB" sz="1800" dirty="0"/>
          </a:p>
        </p:txBody>
      </p:sp>
      <p:pic>
        <p:nvPicPr>
          <p:cNvPr id="5" name="Picture 4" descr="loxwood village sign">
            <a:extLst>
              <a:ext uri="{FF2B5EF4-FFF2-40B4-BE49-F238E27FC236}">
                <a16:creationId xmlns:a16="http://schemas.microsoft.com/office/drawing/2014/main" id="{6A075498-D6EE-44A9-BD58-86D16C8E571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23" y="331772"/>
            <a:ext cx="936104" cy="1224136"/>
          </a:xfrm>
          <a:prstGeom prst="rect">
            <a:avLst/>
          </a:prstGeom>
          <a:noFill/>
          <a:ln>
            <a:solidFill>
              <a:schemeClr val="tx1"/>
            </a:solidFill>
          </a:ln>
        </p:spPr>
      </p:pic>
    </p:spTree>
    <p:extLst>
      <p:ext uri="{BB962C8B-B14F-4D97-AF65-F5344CB8AC3E}">
        <p14:creationId xmlns:p14="http://schemas.microsoft.com/office/powerpoint/2010/main" val="58813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chemeClr val="tx2">
                    <a:lumMod val="60000"/>
                    <a:lumOff val="40000"/>
                  </a:schemeClr>
                </a:solidFill>
              </a:rPr>
              <a:t>Loxwood Parish Council</a:t>
            </a:r>
          </a:p>
        </p:txBody>
      </p:sp>
      <p:sp>
        <p:nvSpPr>
          <p:cNvPr id="3" name="Content Placeholder 2"/>
          <p:cNvSpPr>
            <a:spLocks noGrp="1"/>
          </p:cNvSpPr>
          <p:nvPr>
            <p:ph idx="1"/>
          </p:nvPr>
        </p:nvSpPr>
        <p:spPr/>
        <p:txBody>
          <a:bodyPr>
            <a:normAutofit/>
          </a:bodyPr>
          <a:lstStyle/>
          <a:p>
            <a:pPr marL="0" indent="0">
              <a:buNone/>
            </a:pPr>
            <a:endParaRPr lang="en-GB" sz="2400" b="1" dirty="0"/>
          </a:p>
          <a:p>
            <a:pPr marL="0" indent="0" algn="ctr">
              <a:buNone/>
            </a:pPr>
            <a:endParaRPr lang="en-GB" sz="4000" b="1" dirty="0">
              <a:solidFill>
                <a:srgbClr val="0070C0"/>
              </a:solidFill>
            </a:endParaRPr>
          </a:p>
          <a:p>
            <a:pPr marL="0" indent="0" algn="ctr">
              <a:buNone/>
            </a:pPr>
            <a:r>
              <a:rPr lang="en-GB" sz="4000" b="1" dirty="0">
                <a:solidFill>
                  <a:srgbClr val="0070C0"/>
                </a:solidFill>
              </a:rPr>
              <a:t>ANY QUESTIONS?</a:t>
            </a:r>
          </a:p>
          <a:p>
            <a:pPr marL="0" indent="0">
              <a:buNone/>
            </a:pPr>
            <a:endParaRPr lang="en-GB" sz="1800" b="1" dirty="0">
              <a:solidFill>
                <a:srgbClr val="0070C0"/>
              </a:solidFill>
            </a:endParaRPr>
          </a:p>
          <a:p>
            <a:endParaRPr lang="en-GB" sz="2000" b="1" dirty="0"/>
          </a:p>
          <a:p>
            <a:pPr lvl="1"/>
            <a:endParaRPr lang="en-GB" sz="1600" b="1" dirty="0"/>
          </a:p>
          <a:p>
            <a:pPr lvl="1"/>
            <a:endParaRPr lang="en-GB" sz="1400" b="1" dirty="0"/>
          </a:p>
          <a:p>
            <a:pPr lvl="1"/>
            <a:endParaRPr lang="en-GB" sz="1400" b="1" dirty="0"/>
          </a:p>
          <a:p>
            <a:pPr marL="0" indent="0">
              <a:buNone/>
            </a:pPr>
            <a:r>
              <a:rPr lang="en-GB" sz="1400" b="1" dirty="0"/>
              <a:t>     </a:t>
            </a:r>
          </a:p>
          <a:p>
            <a:pPr marL="0" indent="0"/>
            <a:endParaRPr lang="en-GB" sz="1400" b="1" dirty="0"/>
          </a:p>
          <a:p>
            <a:pPr marL="0" indent="0"/>
            <a:endParaRPr lang="en-GB" sz="600" b="1" dirty="0"/>
          </a:p>
          <a:p>
            <a:pPr marL="0" indent="0"/>
            <a:endParaRPr lang="en-GB" sz="1400" b="1" dirty="0"/>
          </a:p>
          <a:p>
            <a:pPr marL="0" indent="0">
              <a:buNone/>
            </a:pPr>
            <a:endParaRPr lang="en-GB" sz="1800" b="1" dirty="0"/>
          </a:p>
          <a:p>
            <a:endParaRPr lang="en-GB" sz="1800" b="1" dirty="0"/>
          </a:p>
          <a:p>
            <a:endParaRPr lang="en-GB" sz="1800" b="1" dirty="0"/>
          </a:p>
          <a:p>
            <a:pPr marL="0" indent="0">
              <a:buNone/>
            </a:pPr>
            <a:endParaRPr lang="en-GB" sz="1800" b="1" dirty="0"/>
          </a:p>
          <a:p>
            <a:endParaRPr lang="en-GB" sz="1800" dirty="0"/>
          </a:p>
          <a:p>
            <a:endParaRPr lang="en-GB" sz="1800" dirty="0"/>
          </a:p>
        </p:txBody>
      </p:sp>
      <p:pic>
        <p:nvPicPr>
          <p:cNvPr id="5" name="Picture 4" descr="loxwood village sign">
            <a:extLst>
              <a:ext uri="{FF2B5EF4-FFF2-40B4-BE49-F238E27FC236}">
                <a16:creationId xmlns:a16="http://schemas.microsoft.com/office/drawing/2014/main" id="{6A075498-D6EE-44A9-BD58-86D16C8E571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623" y="331772"/>
            <a:ext cx="936104" cy="1224136"/>
          </a:xfrm>
          <a:prstGeom prst="rect">
            <a:avLst/>
          </a:prstGeom>
          <a:noFill/>
          <a:ln>
            <a:solidFill>
              <a:schemeClr val="tx1"/>
            </a:solidFill>
          </a:ln>
        </p:spPr>
      </p:pic>
    </p:spTree>
    <p:extLst>
      <p:ext uri="{BB962C8B-B14F-4D97-AF65-F5344CB8AC3E}">
        <p14:creationId xmlns:p14="http://schemas.microsoft.com/office/powerpoint/2010/main" val="1272749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426</Words>
  <Application>Microsoft Office PowerPoint</Application>
  <PresentationFormat>On-screen Show (4:3)</PresentationFormat>
  <Paragraphs>167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Loxwood Parish Council</vt:lpstr>
      <vt:lpstr>Finances</vt:lpstr>
      <vt:lpstr>Finances (Cont’d)</vt:lpstr>
      <vt:lpstr>Loxwood Parish Council, Communications</vt:lpstr>
      <vt:lpstr>Queen’s Platinum Jubilee </vt:lpstr>
      <vt:lpstr>Flooding </vt:lpstr>
      <vt:lpstr>Flooding </vt:lpstr>
      <vt:lpstr>Loxwood Parish Council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Loxwood Parish Council</dc:title>
  <dc:creator>Rick Kelsey</dc:creator>
  <cp:lastModifiedBy>Jane Bromley</cp:lastModifiedBy>
  <cp:revision>50</cp:revision>
  <cp:lastPrinted>2022-04-22T13:10:55Z</cp:lastPrinted>
  <dcterms:created xsi:type="dcterms:W3CDTF">2020-10-09T13:15:18Z</dcterms:created>
  <dcterms:modified xsi:type="dcterms:W3CDTF">2022-04-22T13:36:13Z</dcterms:modified>
</cp:coreProperties>
</file>