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272" r:id="rId5"/>
    <p:sldId id="257" r:id="rId6"/>
    <p:sldId id="258" r:id="rId7"/>
    <p:sldId id="259" r:id="rId8"/>
    <p:sldId id="260" r:id="rId9"/>
    <p:sldId id="273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68" r:id="rId18"/>
    <p:sldId id="269" r:id="rId19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9DE05712-CB78-43A9-9F74-A5EFC1BF79DB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417AB4E6-981C-4FEB-86D9-96B682E98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1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B4E6-981C-4FEB-86D9-96B682E98B6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7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41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9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0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2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1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4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5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2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9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5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9/12/2018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0B3BC-747F-44AC-9157-01DCD5781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5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1" y="188640"/>
            <a:ext cx="9426989" cy="6826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1268761"/>
            <a:ext cx="6120680" cy="79208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Loxwood Parish Council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2636912"/>
            <a:ext cx="4248472" cy="108012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Public Meeting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Sunday 9</a:t>
            </a:r>
            <a:r>
              <a:rPr lang="en-GB" sz="2400" b="1" baseline="30000" dirty="0">
                <a:solidFill>
                  <a:srgbClr val="FF0000"/>
                </a:solidFill>
              </a:rPr>
              <a:t>th</a:t>
            </a:r>
            <a:r>
              <a:rPr lang="en-GB" sz="2400" b="1" dirty="0">
                <a:solidFill>
                  <a:srgbClr val="FF0000"/>
                </a:solidFill>
              </a:rPr>
              <a:t> December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4653136"/>
            <a:ext cx="741682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0070C0"/>
                </a:solidFill>
              </a:rPr>
              <a:t>Chichester District Council’s proposals for  additional housing in Loxwood</a:t>
            </a:r>
          </a:p>
        </p:txBody>
      </p:sp>
      <p:pic>
        <p:nvPicPr>
          <p:cNvPr id="5" name="Picture 4" descr="loxwood village sig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1152128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539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2800" b="1" i="1" dirty="0">
                <a:solidFill>
                  <a:srgbClr val="0070C0"/>
                </a:solidFill>
              </a:rPr>
              <a:t>Loxwood Neighbourhood Plan-1</a:t>
            </a:r>
          </a:p>
          <a:p>
            <a:r>
              <a:rPr lang="en-GB" sz="2600" b="1" dirty="0"/>
              <a:t>Current NP allocated 60 houses on two sites</a:t>
            </a:r>
          </a:p>
          <a:p>
            <a:r>
              <a:rPr lang="en-GB" sz="2600" b="1" dirty="0"/>
              <a:t>Nursery Site 43 and Farm Close 17 houses</a:t>
            </a:r>
          </a:p>
          <a:p>
            <a:r>
              <a:rPr lang="en-GB" sz="2600" b="1" dirty="0"/>
              <a:t>Plan has 18 policies</a:t>
            </a:r>
          </a:p>
          <a:p>
            <a:r>
              <a:rPr lang="en-GB" sz="2600" b="1" dirty="0"/>
              <a:t>The question is </a:t>
            </a:r>
            <a:r>
              <a:rPr lang="en-GB" sz="2600" b="1" i="1" dirty="0">
                <a:solidFill>
                  <a:srgbClr val="FF0000"/>
                </a:solidFill>
              </a:rPr>
              <a:t>“What should we do about the Neighbourhood Plan going forward”?</a:t>
            </a:r>
          </a:p>
          <a:p>
            <a:r>
              <a:rPr lang="en-GB" sz="2600" b="1" dirty="0"/>
              <a:t>CDC’s new Local Plan is timetabled to be “Made” by 2020</a:t>
            </a:r>
          </a:p>
          <a:p>
            <a:r>
              <a:rPr lang="en-GB" sz="2600" b="1" dirty="0"/>
              <a:t>As the CDC plan becomes more mature, the housing policies in the Neighbourhood Plan becomes less substantive</a:t>
            </a:r>
          </a:p>
          <a:p>
            <a:r>
              <a:rPr lang="en-GB" sz="2600" b="1" dirty="0"/>
              <a:t>Loxwood then becomes vulnerable to uncontrolled developer led development</a:t>
            </a:r>
          </a:p>
          <a:p>
            <a:r>
              <a:rPr lang="en-GB" sz="2600" b="1" dirty="0"/>
              <a:t>Policies in the NP such as Vernacular, Street Lighting etc. remain valid for the duration of the current plan</a:t>
            </a:r>
          </a:p>
          <a:p>
            <a:r>
              <a:rPr lang="en-GB" sz="2600" b="1" dirty="0"/>
              <a:t>So we will have a weakening Neighbourhood Plan going forward</a:t>
            </a:r>
          </a:p>
          <a:p>
            <a:r>
              <a:rPr lang="en-GB" sz="2600" b="1" dirty="0"/>
              <a:t>LPC would still receive 25% of Community Infrastructure Levy (CIL) for the duration  of the current plan </a:t>
            </a:r>
          </a:p>
          <a:p>
            <a:r>
              <a:rPr lang="en-GB" sz="2600" b="1" dirty="0"/>
              <a:t>Without an Neighbourhood Plan parish receive  15% of the CIL</a:t>
            </a:r>
          </a:p>
          <a:p>
            <a:endParaRPr lang="en-GB" sz="2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79712" y="332656"/>
            <a:ext cx="5182958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4000" b="1" i="1" dirty="0">
                <a:latin typeface="+mj-lt"/>
                <a:ea typeface="+mj-ea"/>
                <a:cs typeface="+mj-cs"/>
              </a:rPr>
              <a:t>Loxwood Parish Council</a:t>
            </a:r>
          </a:p>
        </p:txBody>
      </p:sp>
    </p:spTree>
    <p:extLst>
      <p:ext uri="{BB962C8B-B14F-4D97-AF65-F5344CB8AC3E}">
        <p14:creationId xmlns:p14="http://schemas.microsoft.com/office/powerpoint/2010/main" val="135465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i="1" dirty="0"/>
              <a:t>Loxwood Parish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600" b="1" i="1" dirty="0">
                <a:solidFill>
                  <a:srgbClr val="0070C0"/>
                </a:solidFill>
              </a:rPr>
              <a:t>Loxwood Neighbourhood Plan-2</a:t>
            </a:r>
          </a:p>
          <a:p>
            <a:r>
              <a:rPr lang="en-GB" sz="2200" b="1" dirty="0"/>
              <a:t>CDC have stated that if we choose not to update Neighbourhood Plan </a:t>
            </a:r>
            <a:r>
              <a:rPr lang="en-GB" sz="2200" b="1" i="1" dirty="0">
                <a:solidFill>
                  <a:srgbClr val="FF0000"/>
                </a:solidFill>
              </a:rPr>
              <a:t>they </a:t>
            </a:r>
            <a:r>
              <a:rPr lang="en-GB" sz="2200" b="1" dirty="0"/>
              <a:t>will allocate sites for development</a:t>
            </a:r>
          </a:p>
          <a:p>
            <a:r>
              <a:rPr lang="en-GB" sz="2200" b="1" dirty="0"/>
              <a:t>LPC recommends that we start the process of updating the Neighbourhood Plan immediately</a:t>
            </a:r>
          </a:p>
          <a:p>
            <a:r>
              <a:rPr lang="en-GB" sz="2200" b="1" dirty="0"/>
              <a:t>It is better that the parish controls where the development should be and not developers and/or CDC</a:t>
            </a:r>
          </a:p>
          <a:p>
            <a:r>
              <a:rPr lang="en-GB" sz="2200" b="1" dirty="0"/>
              <a:t>It will be more straight forward than last time and we will have about 18 to 24 months to complete the process</a:t>
            </a:r>
          </a:p>
          <a:p>
            <a:r>
              <a:rPr lang="en-GB" sz="2200" b="1" dirty="0"/>
              <a:t>We </a:t>
            </a:r>
            <a:r>
              <a:rPr lang="en-GB" sz="2200" b="1" i="1" dirty="0">
                <a:solidFill>
                  <a:srgbClr val="FF0000"/>
                </a:solidFill>
              </a:rPr>
              <a:t>will</a:t>
            </a:r>
            <a:r>
              <a:rPr lang="en-GB" sz="2200" b="1" dirty="0"/>
              <a:t> have to allocate sites to accommodate a further 125 houses although this number </a:t>
            </a:r>
            <a:r>
              <a:rPr lang="en-GB" sz="2200" b="1" i="1" dirty="0">
                <a:solidFill>
                  <a:srgbClr val="FF0000"/>
                </a:solidFill>
              </a:rPr>
              <a:t>may </a:t>
            </a:r>
            <a:r>
              <a:rPr lang="en-GB" sz="2200" b="1" dirty="0"/>
              <a:t>change during the public consultation phase and the  Public Enquiry conducted by a government inspector</a:t>
            </a:r>
          </a:p>
          <a:p>
            <a:r>
              <a:rPr lang="en-GB" sz="2200" b="1" dirty="0"/>
              <a:t>The Nursery and Farm Close sites would remain the same as NP policies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i="1" dirty="0"/>
              <a:t>Loxwood Parish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600" b="1" i="1" dirty="0">
                <a:solidFill>
                  <a:srgbClr val="0070C0"/>
                </a:solidFill>
              </a:rPr>
              <a:t>Loxwood Neighbourhood Plan-3</a:t>
            </a:r>
          </a:p>
          <a:p>
            <a:r>
              <a:rPr lang="en-GB" sz="2400" b="1" dirty="0"/>
              <a:t>The first phase of the new Local Plan public consultation starts on the 13 December and runs to the 7 February 2019 </a:t>
            </a:r>
          </a:p>
          <a:p>
            <a:r>
              <a:rPr lang="en-GB" sz="2400" b="1" i="1" dirty="0">
                <a:solidFill>
                  <a:srgbClr val="0070C0"/>
                </a:solidFill>
              </a:rPr>
              <a:t>LPC would encourage all residents to comment on the Plan using the CDC web portal or by direct e mail to CDC planning</a:t>
            </a:r>
          </a:p>
          <a:p>
            <a:pPr marL="0" indent="0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2800" b="1" i="1" dirty="0">
                <a:solidFill>
                  <a:srgbClr val="FF0000"/>
                </a:solidFill>
              </a:rPr>
              <a:t>We will discuss this in part 2 of the presentation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800" b="1" i="1" dirty="0">
                <a:solidFill>
                  <a:srgbClr val="00B050"/>
                </a:solidFill>
              </a:rPr>
              <a:t>Questions so far and then we will have a show of hands on whether or not to update the Neighbourhood Plan</a:t>
            </a:r>
          </a:p>
          <a:p>
            <a:endParaRPr lang="en-GB" sz="2000" dirty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9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11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i="1" dirty="0"/>
              <a:t>Loxwood Parish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</a:rPr>
              <a:t>Part 2- Consultation (1)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There will be 2 consultations on the draft Local Plan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Phase 1- 13 December 2018 to 7 February 2019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Phase 2- dates unknown, but will be after all comments have been reviewed by CDC and the Plan amended if deemed necessary by CDC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Phase 2 consultation will be on the final version of the plan which will be submitted to a public enquiry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 All comments on the final version of the plan will be submitted to the inspector running the public enquiry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LPC will publish on its web site how to comment on the Plan together with the dates </a:t>
            </a:r>
          </a:p>
          <a:p>
            <a:endParaRPr lang="en-GB" sz="2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GB" sz="2600" b="1" i="1" dirty="0">
                <a:solidFill>
                  <a:srgbClr val="FF0000"/>
                </a:solidFill>
              </a:rPr>
              <a:t>LPC have resolved to object to the Draft Local Plan based on a number of issues to do with sustainability, process and fairness </a:t>
            </a:r>
          </a:p>
          <a:p>
            <a:pPr marL="0" indent="0" algn="ctr">
              <a:buNone/>
            </a:pPr>
            <a:r>
              <a:rPr lang="en-GB" sz="2600" b="1" i="1" dirty="0">
                <a:solidFill>
                  <a:srgbClr val="FF0000"/>
                </a:solidFill>
              </a:rPr>
              <a:t>LPC letter of objection will also be on the  PC website which residents can use to comment of the </a:t>
            </a:r>
            <a:r>
              <a:rPr lang="en-GB" sz="2600" b="1" i="1">
                <a:solidFill>
                  <a:srgbClr val="FF0000"/>
                </a:solidFill>
              </a:rPr>
              <a:t>draft Local Plan</a:t>
            </a:r>
            <a:endParaRPr lang="en-GB" sz="2600" b="1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14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028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i="1" dirty="0"/>
              <a:t>Loxwood Parish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7525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GB" sz="2200" b="1" i="1" dirty="0">
                <a:solidFill>
                  <a:schemeClr val="accent6">
                    <a:lumMod val="75000"/>
                  </a:schemeClr>
                </a:solidFill>
              </a:rPr>
              <a:t>Part 2- Settlement Hierarchy</a:t>
            </a:r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14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68565"/>
              </p:ext>
            </p:extLst>
          </p:nvPr>
        </p:nvGraphicFramePr>
        <p:xfrm>
          <a:off x="611560" y="1988840"/>
          <a:ext cx="7704856" cy="42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600" dirty="0"/>
                        <a:t>Settlement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Communities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/>
                        <a:t>Sub Regional</a:t>
                      </a:r>
                      <a:r>
                        <a:rPr lang="en-GB" sz="1800" b="1" baseline="0" dirty="0"/>
                        <a:t> Centre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Chichester 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/>
                        <a:t>Settlement Hubs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East Wittering/ </a:t>
                      </a:r>
                      <a:r>
                        <a:rPr lang="en-GB" sz="1800" b="1" dirty="0" err="1"/>
                        <a:t>Bracklesham</a:t>
                      </a:r>
                      <a:r>
                        <a:rPr lang="en-GB" sz="1800" b="1" dirty="0"/>
                        <a:t>,</a:t>
                      </a:r>
                      <a:r>
                        <a:rPr lang="en-GB" sz="1800" b="1" baseline="0" dirty="0"/>
                        <a:t> Selsey, Southbourne, Tangmere</a:t>
                      </a:r>
                      <a:endParaRPr lang="en-GB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 sz="1800" b="1" dirty="0"/>
                        <a:t>Service Villages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Birdham, Bosham, Boxgrove, Camelsdale / Hammer,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Fishbourne, Hambrook / Nutbourne, Hermitage, Hunston, Kirdford,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Loxwood, North Mundham / Runcton, Plaistow / Ifold, Stockbridge,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West Wittering, Westbourne, Westhampnett, Wisborough Green.</a:t>
                      </a:r>
                      <a:endParaRPr lang="en-GB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544">
                <a:tc>
                  <a:txBody>
                    <a:bodyPr/>
                    <a:lstStyle/>
                    <a:p>
                      <a:r>
                        <a:rPr lang="en-GB" sz="1800" b="1" dirty="0"/>
                        <a:t>Rest of Plan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villages, hamlets, scattered development and countryside</a:t>
                      </a:r>
                      <a:endParaRPr lang="en-GB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05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i="1" dirty="0"/>
              <a:t>Loxwood Parish Council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GB" sz="2200" b="1" i="1" dirty="0">
                <a:solidFill>
                  <a:schemeClr val="accent6">
                    <a:lumMod val="75000"/>
                  </a:schemeClr>
                </a:solidFill>
              </a:rPr>
              <a:t>Part 2- Parish Housing Requirements</a:t>
            </a:r>
          </a:p>
          <a:p>
            <a:pPr marL="0" indent="0" algn="ctr">
              <a:buNone/>
            </a:pPr>
            <a:endParaRPr lang="en-GB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21332"/>
              </p:ext>
            </p:extLst>
          </p:nvPr>
        </p:nvGraphicFramePr>
        <p:xfrm>
          <a:off x="467544" y="1484784"/>
          <a:ext cx="7920880" cy="4906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559">
                <a:tc>
                  <a:txBody>
                    <a:bodyPr/>
                    <a:lstStyle/>
                    <a:p>
                      <a:r>
                        <a:rPr lang="en-GB" sz="2000" dirty="0"/>
                        <a:t>Parish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Housing</a:t>
                      </a:r>
                      <a:r>
                        <a:rPr lang="en-GB" sz="2000" baseline="0" dirty="0"/>
                        <a:t> Figure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Parish</a:t>
                      </a:r>
                      <a:r>
                        <a:rPr lang="en-GB" sz="2000" baseline="0" dirty="0"/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Housing Figure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baseline="0" dirty="0">
                          <a:latin typeface="Arial"/>
                        </a:rPr>
                        <a:t>Birdham</a:t>
                      </a:r>
                    </a:p>
                    <a:p>
                      <a:pPr algn="l"/>
                      <a:r>
                        <a:rPr lang="en-GB" sz="2400" b="1" i="0" u="none" strike="noStrike" baseline="0" dirty="0">
                          <a:latin typeface="Arial"/>
                        </a:rPr>
                        <a:t>Chichester City</a:t>
                      </a:r>
                    </a:p>
                    <a:p>
                      <a:pPr algn="l"/>
                      <a:r>
                        <a:rPr lang="en-GB" sz="2400" b="1" i="0" u="none" strike="noStrike" baseline="0" dirty="0">
                          <a:latin typeface="Arial"/>
                        </a:rPr>
                        <a:t>Itchenor</a:t>
                      </a:r>
                    </a:p>
                    <a:p>
                      <a:pPr algn="l"/>
                      <a:r>
                        <a:rPr lang="en-GB" sz="2400" b="1" i="0" u="none" strike="noStrike" baseline="0" dirty="0">
                          <a:latin typeface="Arial"/>
                        </a:rPr>
                        <a:t>Funtington Lavant</a:t>
                      </a:r>
                    </a:p>
                    <a:p>
                      <a:pPr algn="l"/>
                      <a:r>
                        <a:rPr lang="en-GB" sz="2400" b="1" i="0" u="none" strike="noStrike" baseline="0" dirty="0">
                          <a:latin typeface="Arial"/>
                        </a:rPr>
                        <a:t>North Mundham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baseline="0" dirty="0">
                          <a:latin typeface="Arial"/>
                        </a:rPr>
                        <a:t>Plaistow &amp; Ifold</a:t>
                      </a:r>
                    </a:p>
                    <a:p>
                      <a:pPr algn="l"/>
                      <a:r>
                        <a:rPr lang="en-GB" sz="2400" b="1" i="0" u="none" strike="noStrike" baseline="0" dirty="0">
                          <a:latin typeface="Arial"/>
                        </a:rPr>
                        <a:t>West Wittering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baseline="0" dirty="0">
                          <a:latin typeface="Arial"/>
                        </a:rPr>
                        <a:t>Westbourne</a:t>
                      </a:r>
                      <a:endParaRPr lang="en-GB" sz="2400" b="1" dirty="0"/>
                    </a:p>
                    <a:p>
                      <a:pPr algn="l"/>
                      <a:endParaRPr lang="en-GB" sz="2400" b="1" i="0" u="none" strike="noStrike" baseline="0" dirty="0">
                        <a:latin typeface="Arial"/>
                      </a:endParaRPr>
                    </a:p>
                    <a:p>
                      <a:pPr algn="l"/>
                      <a:r>
                        <a:rPr lang="en-GB" sz="2400" b="1" i="0" u="none" strike="noStrike" baseline="0" dirty="0">
                          <a:latin typeface="Arial"/>
                        </a:rPr>
                        <a:t>Total 500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125</a:t>
                      </a:r>
                    </a:p>
                    <a:p>
                      <a:r>
                        <a:rPr lang="en-GB" sz="2400" b="1" dirty="0"/>
                        <a:t>50</a:t>
                      </a:r>
                    </a:p>
                    <a:p>
                      <a:r>
                        <a:rPr lang="en-GB" sz="2400" b="1" dirty="0"/>
                        <a:t>0</a:t>
                      </a:r>
                    </a:p>
                    <a:p>
                      <a:r>
                        <a:rPr lang="en-GB" sz="2400" b="1" dirty="0"/>
                        <a:t>0</a:t>
                      </a:r>
                    </a:p>
                    <a:p>
                      <a:r>
                        <a:rPr lang="en-GB" sz="2400" b="1" dirty="0"/>
                        <a:t>0</a:t>
                      </a:r>
                    </a:p>
                    <a:p>
                      <a:r>
                        <a:rPr lang="en-GB" sz="2400" b="1" dirty="0"/>
                        <a:t>50</a:t>
                      </a:r>
                    </a:p>
                    <a:p>
                      <a:r>
                        <a:rPr lang="en-GB" sz="2400" b="1" dirty="0"/>
                        <a:t>0</a:t>
                      </a:r>
                    </a:p>
                    <a:p>
                      <a:r>
                        <a:rPr lang="en-GB" sz="2400" b="1" dirty="0"/>
                        <a:t>25</a:t>
                      </a:r>
                    </a:p>
                    <a:p>
                      <a:r>
                        <a:rPr lang="en-GB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i="0" u="none" strike="noStrike" baseline="0" dirty="0">
                          <a:latin typeface="Arial"/>
                        </a:rPr>
                        <a:t>Boxgrove</a:t>
                      </a:r>
                    </a:p>
                    <a:p>
                      <a:r>
                        <a:rPr lang="en-GB" sz="2400" b="1" i="0" u="none" strike="noStrike" baseline="0" dirty="0">
                          <a:latin typeface="Arial"/>
                        </a:rPr>
                        <a:t>Earnley</a:t>
                      </a:r>
                    </a:p>
                    <a:p>
                      <a:r>
                        <a:rPr lang="en-GB" sz="2400" b="1" i="0" u="none" strike="noStrike" baseline="0" dirty="0">
                          <a:latin typeface="Arial"/>
                        </a:rPr>
                        <a:t>Kirdford</a:t>
                      </a:r>
                    </a:p>
                    <a:p>
                      <a:r>
                        <a:rPr lang="en-GB" sz="2400" b="1" i="0" u="none" strike="noStrike" baseline="0" dirty="0">
                          <a:latin typeface="Arial"/>
                        </a:rPr>
                        <a:t>Loxwood</a:t>
                      </a:r>
                    </a:p>
                    <a:p>
                      <a:r>
                        <a:rPr lang="en-GB" sz="2400" b="1" i="0" u="none" strike="noStrike" baseline="0" dirty="0">
                          <a:latin typeface="Arial"/>
                        </a:rPr>
                        <a:t>Lynchmere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baseline="0" dirty="0">
                          <a:latin typeface="Arial"/>
                        </a:rPr>
                        <a:t>Siddlesham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baseline="0" dirty="0">
                          <a:latin typeface="Arial"/>
                        </a:rPr>
                        <a:t>Westhampnett </a:t>
                      </a:r>
                    </a:p>
                    <a:p>
                      <a:r>
                        <a:rPr lang="en-GB" sz="2400" b="1" i="0" u="none" strike="noStrike" baseline="0" dirty="0">
                          <a:latin typeface="Arial"/>
                        </a:rPr>
                        <a:t>Wisborough 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50</a:t>
                      </a:r>
                    </a:p>
                    <a:p>
                      <a:r>
                        <a:rPr lang="en-GB" sz="2400" b="1" dirty="0"/>
                        <a:t>0</a:t>
                      </a:r>
                    </a:p>
                    <a:p>
                      <a:r>
                        <a:rPr lang="en-GB" sz="2400" b="1" dirty="0"/>
                        <a:t>0</a:t>
                      </a:r>
                    </a:p>
                    <a:p>
                      <a:r>
                        <a:rPr lang="en-GB" sz="2400" b="1" dirty="0"/>
                        <a:t>125</a:t>
                      </a:r>
                    </a:p>
                    <a:p>
                      <a:r>
                        <a:rPr lang="en-GB" sz="2400" b="1" dirty="0"/>
                        <a:t>0</a:t>
                      </a:r>
                    </a:p>
                    <a:p>
                      <a:r>
                        <a:rPr lang="en-GB" sz="2400" b="1" dirty="0"/>
                        <a:t>0</a:t>
                      </a:r>
                    </a:p>
                    <a:p>
                      <a:r>
                        <a:rPr lang="en-GB" sz="2400" b="1" dirty="0"/>
                        <a:t>50</a:t>
                      </a:r>
                    </a:p>
                    <a:p>
                      <a:r>
                        <a:rPr lang="en-GB" sz="2400" b="1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784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i="1" dirty="0"/>
              <a:t>Loxwood Parish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373616" cy="56166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</a:rPr>
              <a:t>Part 2- Sustainable Development in Loxwood</a:t>
            </a:r>
          </a:p>
          <a:p>
            <a:endParaRPr lang="en-GB" sz="1600" dirty="0"/>
          </a:p>
          <a:p>
            <a:r>
              <a:rPr lang="en-GB" sz="2800" b="1" dirty="0"/>
              <a:t>The NPPF part 2 requires that Local Plans and planning applications deliver </a:t>
            </a:r>
            <a:r>
              <a:rPr lang="en-GB" sz="2800" b="1" i="1" dirty="0">
                <a:solidFill>
                  <a:srgbClr val="00B050"/>
                </a:solidFill>
              </a:rPr>
              <a:t>sustainable development</a:t>
            </a:r>
          </a:p>
          <a:p>
            <a:r>
              <a:rPr lang="en-GB" sz="2800" b="1" dirty="0"/>
              <a:t>Para 4 of the draft Local plan also seeks to deliver sustainable development</a:t>
            </a:r>
          </a:p>
          <a:p>
            <a:endParaRPr lang="en-GB" sz="1400" dirty="0"/>
          </a:p>
          <a:p>
            <a:pPr marL="0" indent="0" algn="ctr">
              <a:buNone/>
            </a:pPr>
            <a:r>
              <a:rPr lang="en-GB" sz="3100" b="1" i="1" dirty="0">
                <a:solidFill>
                  <a:srgbClr val="FF0000"/>
                </a:solidFill>
              </a:rPr>
              <a:t>Elements of sustainability as defined in the Draft Local Plan are:-</a:t>
            </a:r>
          </a:p>
          <a:p>
            <a:pPr marL="0" indent="0" algn="ctr">
              <a:buNone/>
            </a:pPr>
            <a:endParaRPr lang="en-GB" sz="20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The pattern of need and demand for housing and employment across the area;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Infrastructure capacity and constraints, in particular relating to wastewater treatment,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Roads and transport;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Environmental constraints – avoiding flood risk areas, protecting the environment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Designations, landscape quality, the historic environment and settlement character;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The availability of potential housing sites, their deliverability and phasing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246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i="1" dirty="0"/>
              <a:t>Loxwood Parish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600" b="1" i="1" dirty="0">
                <a:solidFill>
                  <a:srgbClr val="00B050"/>
                </a:solidFill>
              </a:rPr>
              <a:t>Waste Water Infrastructure Issues in Loxwood</a:t>
            </a:r>
          </a:p>
          <a:p>
            <a:r>
              <a:rPr lang="en-GB" sz="2400" b="1" dirty="0"/>
              <a:t>Southern Water have declared the sewage network to be “at capacity” and that no new connections can be made without mitigation to improve the system due to surface water inundation</a:t>
            </a:r>
          </a:p>
          <a:p>
            <a:r>
              <a:rPr lang="en-GB" sz="2400" b="1" dirty="0"/>
              <a:t>The funding mechanism for achieving such improvements changed in April 2018 to the benefit of developers</a:t>
            </a:r>
          </a:p>
          <a:p>
            <a:r>
              <a:rPr lang="en-GB" sz="2400" b="1" dirty="0"/>
              <a:t>The Nursery site has been required to provide 2 sewerage holding tanks with a discharge valve controlled by a sensor to control discharge to the network when the system has capacity</a:t>
            </a:r>
          </a:p>
          <a:p>
            <a:r>
              <a:rPr lang="en-GB" sz="2400" b="1" dirty="0"/>
              <a:t>This is deemed by CDC to be a </a:t>
            </a:r>
            <a:r>
              <a:rPr lang="en-GB" sz="2400" b="1" i="1" dirty="0">
                <a:solidFill>
                  <a:srgbClr val="FF0000"/>
                </a:solidFill>
              </a:rPr>
              <a:t>temporary solution </a:t>
            </a:r>
            <a:r>
              <a:rPr lang="en-GB" sz="2400" b="1" dirty="0"/>
              <a:t>until Southern Water upgrade the system</a:t>
            </a:r>
          </a:p>
          <a:p>
            <a:r>
              <a:rPr lang="en-GB" sz="2400" b="1" dirty="0"/>
              <a:t>However, Southern water have no plans to upgrade the system for the for the foreseeable future within  their forward spending plans</a:t>
            </a:r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9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i="1" dirty="0"/>
              <a:t>Loxwood Parish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3400" b="1" i="1" dirty="0">
                <a:solidFill>
                  <a:srgbClr val="00B050"/>
                </a:solidFill>
              </a:rPr>
              <a:t>Employment, Schools and Transport</a:t>
            </a:r>
          </a:p>
          <a:p>
            <a:pPr marL="0" indent="0" algn="ctr">
              <a:buNone/>
            </a:pPr>
            <a:endParaRPr lang="en-GB" sz="2600" b="1" i="1" dirty="0">
              <a:solidFill>
                <a:srgbClr val="00B050"/>
              </a:solidFill>
            </a:endParaRPr>
          </a:p>
          <a:p>
            <a:r>
              <a:rPr lang="en-GB" sz="2800" b="1" dirty="0"/>
              <a:t>No major employment exists in Loxwood thus residents are required to commute </a:t>
            </a:r>
          </a:p>
          <a:p>
            <a:r>
              <a:rPr lang="en-GB" sz="2800" b="1" dirty="0"/>
              <a:t>Loxwood School going forward would not be able to accommodate children from an additional 200 plus houses</a:t>
            </a:r>
          </a:p>
          <a:p>
            <a:r>
              <a:rPr lang="en-GB" sz="2800" b="1" dirty="0"/>
              <a:t>Loxwood has no sustainable public transport links, which the Draft Local Plan acknowledges!</a:t>
            </a:r>
          </a:p>
          <a:p>
            <a:r>
              <a:rPr lang="en-GB" sz="2800" b="1" dirty="0"/>
              <a:t>Nearest Railway stations are Billingshurst, Guildford or Horsham</a:t>
            </a:r>
          </a:p>
          <a:p>
            <a:r>
              <a:rPr lang="en-GB" sz="2800" b="1" dirty="0"/>
              <a:t>Loxwood medical centre could prove to be inadequate for an additional 200 houses worth of residents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rgbClr val="FF0000"/>
                </a:solidFill>
              </a:rPr>
              <a:t>Conclusion</a:t>
            </a:r>
          </a:p>
          <a:p>
            <a:pPr marL="0" indent="0" algn="ctr">
              <a:buNone/>
            </a:pPr>
            <a:r>
              <a:rPr lang="en-GB" sz="3400" b="1" i="1" dirty="0">
                <a:solidFill>
                  <a:srgbClr val="0070C0"/>
                </a:solidFill>
              </a:rPr>
              <a:t>The Draft Local Plan housing provision for Loxwood does not meet the test for Sustainability and thus can be considered to be unsound</a:t>
            </a:r>
          </a:p>
          <a:p>
            <a:pPr marL="0" indent="0" algn="ctr">
              <a:buNone/>
            </a:pPr>
            <a:r>
              <a:rPr lang="en-GB" sz="3400" b="1" i="1" dirty="0">
                <a:solidFill>
                  <a:srgbClr val="FF0000"/>
                </a:solidFill>
              </a:rPr>
              <a:t>Questions?</a:t>
            </a:r>
          </a:p>
          <a:p>
            <a:pPr marL="0" indent="0" algn="ctr">
              <a:buNone/>
            </a:pPr>
            <a:endParaRPr lang="en-GB" sz="3400" b="1" i="1" dirty="0">
              <a:solidFill>
                <a:srgbClr val="0070C0"/>
              </a:solidFill>
            </a:endParaRPr>
          </a:p>
          <a:p>
            <a:endParaRPr lang="en-GB" sz="23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8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99592" y="1772816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/>
              <a:t>Chairman’s opening comments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/>
              <a:t>Presentation by Cllr. Tony Colling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/>
              <a:t>Public questions.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/>
              <a:t>Public vote on updating Neighbourhood Plan.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/>
              <a:t>Presentation on how to comment on Local Plan.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/>
              <a:t>Further questions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69269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dirty="0">
                <a:solidFill>
                  <a:srgbClr val="FF000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9748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i="1" dirty="0"/>
              <a:t>Chairman’s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i="1" dirty="0">
                <a:solidFill>
                  <a:srgbClr val="FF0000"/>
                </a:solidFill>
              </a:rPr>
              <a:t>Why are we all here? – you may well ask!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Chichester District Council (CDC) and Loxwood implemented their Local and Neighbourhood Plans on 14</a:t>
            </a:r>
            <a:r>
              <a:rPr lang="en-GB" sz="2800" b="1" baseline="30000" dirty="0">
                <a:solidFill>
                  <a:srgbClr val="0070C0"/>
                </a:solidFill>
              </a:rPr>
              <a:t>th</a:t>
            </a:r>
            <a:r>
              <a:rPr lang="en-GB" sz="2800" b="1" dirty="0">
                <a:solidFill>
                  <a:srgbClr val="0070C0"/>
                </a:solidFill>
              </a:rPr>
              <a:t> July 2015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CDC’s Local Plan was subject to a review after 5 years due to a known shortfall in housing numbers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CDC now about to publish its revised preferred draft Local Plan for the period 2016 -2035 for public consultation</a:t>
            </a:r>
          </a:p>
          <a:p>
            <a:endParaRPr lang="en-GB" sz="2800" b="1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4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sz="4000" b="1" i="1" dirty="0"/>
              <a:t>Chairman’s Introduction –contd.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CDC have increased their total housing requirement by 40% </a:t>
            </a:r>
          </a:p>
          <a:p>
            <a:r>
              <a:rPr lang="en-GB" sz="2400" b="1" dirty="0"/>
              <a:t>Loxwood will be expected to provide an additional 125 houses over and above the 60 required in the previous made Local Plan</a:t>
            </a:r>
          </a:p>
          <a:p>
            <a:pPr marL="0" indent="0" algn="ctr">
              <a:buNone/>
            </a:pPr>
            <a:r>
              <a:rPr lang="en-GB" b="1" i="1" u="sng" dirty="0">
                <a:solidFill>
                  <a:srgbClr val="FF0000"/>
                </a:solidFill>
              </a:rPr>
              <a:t>That makes a total of 185 new houses for Loxwood!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This is a disproportionate allocation compared to the other  Service Villages in the North of Plan Area which have either zero or 25 only for Wisborough Green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The impact this has for Loxwood is significant and Loxwood Parish Council needs your support for the decisions it must take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2400" b="1" i="1" dirty="0">
                <a:solidFill>
                  <a:srgbClr val="00B050"/>
                </a:solidFill>
              </a:rPr>
              <a:t>Tony Colling will now take us through the background, legislation  and implications for us 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13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i="1" dirty="0"/>
              <a:t>Loxwood Parish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2800" b="1" i="1" dirty="0">
                <a:solidFill>
                  <a:srgbClr val="00B050"/>
                </a:solidFill>
              </a:rPr>
              <a:t>Housing-1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b="1" dirty="0">
                <a:solidFill>
                  <a:srgbClr val="0070C0"/>
                </a:solidFill>
              </a:rPr>
              <a:t>CDC are producing a new Local Plan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b="1" dirty="0">
                <a:solidFill>
                  <a:srgbClr val="0070C0"/>
                </a:solidFill>
              </a:rPr>
              <a:t>Public Enquiry inspector required CDC to review existing Plan after 5 years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b="1" dirty="0">
                <a:solidFill>
                  <a:srgbClr val="0070C0"/>
                </a:solidFill>
              </a:rPr>
              <a:t>UK needs to build 250,000 -300,000 new houses/year to meet growing and changing population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b="1" dirty="0">
                <a:solidFill>
                  <a:srgbClr val="0070C0"/>
                </a:solidFill>
              </a:rPr>
              <a:t>Councils have undershot this need for many years thus a national shortage of housing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b="1" dirty="0">
                <a:solidFill>
                  <a:srgbClr val="0070C0"/>
                </a:solidFill>
              </a:rPr>
              <a:t>Government drive now to build more using carrot and stick approach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b="1" dirty="0">
                <a:solidFill>
                  <a:srgbClr val="0070C0"/>
                </a:solidFill>
              </a:rPr>
              <a:t>Government has developed a common methodology for calculating each district councils housing need – the OAN or Objectively Assessed Need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b="1" dirty="0">
                <a:solidFill>
                  <a:srgbClr val="0070C0"/>
                </a:solidFill>
              </a:rPr>
              <a:t>In the past each council used its own methodology to calculate OAN resulting in large variations  -  district to district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600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4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800" b="1" i="1" dirty="0">
                <a:solidFill>
                  <a:srgbClr val="00B050"/>
                </a:solidFill>
              </a:rPr>
              <a:t>Housing -2</a:t>
            </a:r>
          </a:p>
          <a:p>
            <a:r>
              <a:rPr lang="en-GB" sz="2600" b="1" dirty="0">
                <a:solidFill>
                  <a:srgbClr val="0070C0"/>
                </a:solidFill>
              </a:rPr>
              <a:t>CDC have used the new government OAN methodology to calculate new housing requirement</a:t>
            </a:r>
          </a:p>
          <a:p>
            <a:r>
              <a:rPr lang="en-GB" sz="2600" b="1" dirty="0">
                <a:solidFill>
                  <a:srgbClr val="0070C0"/>
                </a:solidFill>
              </a:rPr>
              <a:t>Result is an increase of </a:t>
            </a:r>
            <a:r>
              <a:rPr lang="en-GB" sz="2600" b="1" dirty="0">
                <a:solidFill>
                  <a:srgbClr val="FF0000"/>
                </a:solidFill>
              </a:rPr>
              <a:t>40% </a:t>
            </a:r>
            <a:r>
              <a:rPr lang="en-GB" sz="2600" b="1" dirty="0">
                <a:solidFill>
                  <a:srgbClr val="0070C0"/>
                </a:solidFill>
              </a:rPr>
              <a:t>on last Local Plan numbers</a:t>
            </a:r>
          </a:p>
          <a:p>
            <a:r>
              <a:rPr lang="en-GB" sz="2600" b="1" dirty="0">
                <a:solidFill>
                  <a:srgbClr val="0070C0"/>
                </a:solidFill>
              </a:rPr>
              <a:t>Old Plan - 434 houses per year i.e. a total of 7,388 houses -2012 to 2029</a:t>
            </a:r>
          </a:p>
          <a:p>
            <a:r>
              <a:rPr lang="en-GB" sz="2600" b="1" dirty="0">
                <a:solidFill>
                  <a:srgbClr val="0070C0"/>
                </a:solidFill>
              </a:rPr>
              <a:t>New Plan (on CDC website) - 651 houses per year i.e. a total of 12,478 houses - 2016 to 2035 </a:t>
            </a:r>
          </a:p>
          <a:p>
            <a:r>
              <a:rPr lang="en-GB" sz="2600" b="1" dirty="0">
                <a:solidFill>
                  <a:srgbClr val="0070C0"/>
                </a:solidFill>
              </a:rPr>
              <a:t>Parish of Loxwood is allocated </a:t>
            </a:r>
            <a:r>
              <a:rPr lang="en-GB" sz="3000" b="1" dirty="0">
                <a:solidFill>
                  <a:srgbClr val="FF0000"/>
                </a:solidFill>
              </a:rPr>
              <a:t>125 new houses</a:t>
            </a:r>
          </a:p>
          <a:p>
            <a:r>
              <a:rPr lang="en-GB" sz="2600" b="1" dirty="0">
                <a:solidFill>
                  <a:srgbClr val="0070C0"/>
                </a:solidFill>
              </a:rPr>
              <a:t>This is on top of existing Neighbourhood Plan requirement of 60 houses</a:t>
            </a:r>
          </a:p>
          <a:p>
            <a:r>
              <a:rPr lang="en-GB" sz="2600" b="1" dirty="0">
                <a:solidFill>
                  <a:srgbClr val="0070C0"/>
                </a:solidFill>
              </a:rPr>
              <a:t>This means a minimum of 185 houses on allocated sites  but with a potential to exceed 200 houses with windfall additions of less than 6 houses in a development</a:t>
            </a:r>
          </a:p>
          <a:p>
            <a:endParaRPr lang="en-GB" sz="2000" dirty="0"/>
          </a:p>
          <a:p>
            <a:endParaRPr lang="en-GB" sz="1800" dirty="0"/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b="1" i="1" dirty="0"/>
              <a:t>Loxwood Parish Council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93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435280" cy="52832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600" b="1" i="1" dirty="0">
                <a:solidFill>
                  <a:srgbClr val="00B050"/>
                </a:solidFill>
              </a:rPr>
              <a:t>Housing - 3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b="1" dirty="0"/>
              <a:t>In it’s Spatial Vision for North of the District, CDC states that:-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b="1" i="1" dirty="0">
                <a:solidFill>
                  <a:srgbClr val="FF0000"/>
                </a:solidFill>
              </a:rPr>
              <a:t>“Loxwood will develop its role as a larger village with development potential.  In other villages, some limited development will take place</a:t>
            </a:r>
            <a:r>
              <a:rPr lang="en-GB" sz="2200" b="1" dirty="0">
                <a:solidFill>
                  <a:srgbClr val="FF0000"/>
                </a:solidFill>
              </a:rPr>
              <a:t>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b="1" dirty="0"/>
              <a:t>Kirdford and </a:t>
            </a:r>
            <a:r>
              <a:rPr lang="en-GB" sz="2200" b="1" dirty="0" err="1"/>
              <a:t>Plastow</a:t>
            </a:r>
            <a:r>
              <a:rPr lang="en-GB" sz="2200" b="1" dirty="0"/>
              <a:t>/Ifold allocated </a:t>
            </a:r>
            <a:r>
              <a:rPr lang="en-GB" sz="2200" b="1" dirty="0">
                <a:solidFill>
                  <a:srgbClr val="FF0000"/>
                </a:solidFill>
              </a:rPr>
              <a:t>zero </a:t>
            </a:r>
            <a:r>
              <a:rPr lang="en-GB" sz="2200" b="1" dirty="0"/>
              <a:t>and Wisborough Green - </a:t>
            </a:r>
            <a:r>
              <a:rPr lang="en-GB" sz="2200" b="1" dirty="0">
                <a:solidFill>
                  <a:srgbClr val="FF0000"/>
                </a:solidFill>
              </a:rPr>
              <a:t>25 houses </a:t>
            </a:r>
            <a:endParaRPr lang="en-GB" sz="2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b="1" dirty="0"/>
              <a:t>      this was 60, 10 and 60 respectively in old Local Plan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b="1" dirty="0"/>
              <a:t>CDC’s strategy was to issue a </a:t>
            </a:r>
            <a:r>
              <a:rPr lang="en-GB" sz="2200" b="1" dirty="0">
                <a:solidFill>
                  <a:srgbClr val="0070C0"/>
                </a:solidFill>
              </a:rPr>
              <a:t>“</a:t>
            </a:r>
            <a:r>
              <a:rPr lang="en-GB" sz="2200" b="1" i="1" dirty="0">
                <a:solidFill>
                  <a:srgbClr val="0070C0"/>
                </a:solidFill>
              </a:rPr>
              <a:t>call for sites” </a:t>
            </a:r>
            <a:r>
              <a:rPr lang="en-GB" sz="2200" b="1" dirty="0"/>
              <a:t>which resulted in their Housing and Economic Land Availability Assessment (HELAA) </a:t>
            </a:r>
            <a:r>
              <a:rPr lang="en-GB" sz="2200" b="1" i="1" dirty="0">
                <a:solidFill>
                  <a:srgbClr val="00B050"/>
                </a:solidFill>
              </a:rPr>
              <a:t>(See next slide)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b="1" dirty="0"/>
              <a:t>Within Loxwood </a:t>
            </a:r>
            <a:r>
              <a:rPr lang="en-GB" sz="2200" b="1" dirty="0">
                <a:solidFill>
                  <a:srgbClr val="FF0000"/>
                </a:solidFill>
              </a:rPr>
              <a:t>5 sites </a:t>
            </a:r>
            <a:r>
              <a:rPr lang="en-GB" sz="2200" b="1" dirty="0"/>
              <a:t>have been identified by developers or landowners as being available for development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b="1" dirty="0">
                <a:solidFill>
                  <a:srgbClr val="FF0000"/>
                </a:solidFill>
              </a:rPr>
              <a:t>No sites </a:t>
            </a:r>
            <a:r>
              <a:rPr lang="en-GB" sz="2200" b="1" dirty="0"/>
              <a:t>were put forward in </a:t>
            </a:r>
            <a:r>
              <a:rPr lang="en-GB" sz="2200" b="1" dirty="0" err="1"/>
              <a:t>Kirford</a:t>
            </a:r>
            <a:r>
              <a:rPr lang="en-GB" sz="2200" b="1" dirty="0"/>
              <a:t> and </a:t>
            </a:r>
            <a:r>
              <a:rPr lang="en-GB" sz="2200" b="1" dirty="0" err="1"/>
              <a:t>Plastow</a:t>
            </a:r>
            <a:r>
              <a:rPr lang="en-GB" sz="2200" b="1" dirty="0"/>
              <a:t>/Ifold and only one in Wisborough Green</a:t>
            </a:r>
          </a:p>
          <a:p>
            <a:endParaRPr lang="en-GB" sz="2000" dirty="0"/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7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356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i="1" dirty="0"/>
              <a:t>Loxwood Parish Council</a:t>
            </a:r>
          </a:p>
        </p:txBody>
      </p:sp>
    </p:spTree>
    <p:extLst>
      <p:ext uri="{BB962C8B-B14F-4D97-AF65-F5344CB8AC3E}">
        <p14:creationId xmlns:p14="http://schemas.microsoft.com/office/powerpoint/2010/main" val="374729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240703"/>
              </p:ext>
            </p:extLst>
          </p:nvPr>
        </p:nvGraphicFramePr>
        <p:xfrm>
          <a:off x="323528" y="620688"/>
          <a:ext cx="8696589" cy="614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Acrobat Document" r:id="rId3" imgW="9067561" imgH="6408267" progId="AcroExch.Document.DC">
                  <p:embed/>
                </p:oleObj>
              </mc:Choice>
              <mc:Fallback>
                <p:oleObj name="Acrobat Document" r:id="rId3" imgW="9067561" imgH="640826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620688"/>
                        <a:ext cx="8696589" cy="6146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5816" y="116632"/>
            <a:ext cx="419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HELAA for Loxwood Village</a:t>
            </a:r>
          </a:p>
        </p:txBody>
      </p:sp>
    </p:spTree>
    <p:extLst>
      <p:ext uri="{BB962C8B-B14F-4D97-AF65-F5344CB8AC3E}">
        <p14:creationId xmlns:p14="http://schemas.microsoft.com/office/powerpoint/2010/main" val="146249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i="1" dirty="0"/>
              <a:t>Loxwood Parish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b="1" i="1" dirty="0">
                <a:solidFill>
                  <a:srgbClr val="00B050"/>
                </a:solidFill>
              </a:rPr>
              <a:t>Housing - 4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0070C0"/>
                </a:solidFill>
              </a:rPr>
              <a:t>CDC accepted </a:t>
            </a:r>
            <a:r>
              <a:rPr lang="en-GB" b="1" i="1" dirty="0">
                <a:solidFill>
                  <a:srgbClr val="FF0000"/>
                </a:solidFill>
              </a:rPr>
              <a:t>all </a:t>
            </a:r>
            <a:r>
              <a:rPr lang="en-GB" b="1" dirty="0">
                <a:solidFill>
                  <a:srgbClr val="0070C0"/>
                </a:solidFill>
              </a:rPr>
              <a:t>sites put forward and allocated housing numbers accordingly  - therefore planning is developer led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0070C0"/>
                </a:solidFill>
              </a:rPr>
              <a:t>The Sites in Loxwood are all in the village which currently has 450 houses 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0070C0"/>
                </a:solidFill>
              </a:rPr>
              <a:t>This gives a housing increase in the village of 45 % over the 20 year period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0070C0"/>
                </a:solidFill>
              </a:rPr>
              <a:t>LPC have met with CDC to protest about the housing allocation for Loxwood and its apparent unfairness but our arguments “fell on deaf ears”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0070C0"/>
                </a:solidFill>
              </a:rPr>
              <a:t>CDC are driven to get the draft Local Plan completed and maintain a 5 year housing supply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9/12/2018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3BC-747F-44AC-9157-01DCD5781B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44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1717</Words>
  <Application>Microsoft Office PowerPoint</Application>
  <PresentationFormat>On-screen Show (4:3)</PresentationFormat>
  <Paragraphs>230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Acrobat Document</vt:lpstr>
      <vt:lpstr>Loxwood Parish Council</vt:lpstr>
      <vt:lpstr>PowerPoint Presentation</vt:lpstr>
      <vt:lpstr>Chairman’s Introduction</vt:lpstr>
      <vt:lpstr>Chairman’s Introduction –contd.</vt:lpstr>
      <vt:lpstr>Loxwood Parish Council</vt:lpstr>
      <vt:lpstr>Loxwood Parish Council</vt:lpstr>
      <vt:lpstr>PowerPoint Presentation</vt:lpstr>
      <vt:lpstr>PowerPoint Presentation</vt:lpstr>
      <vt:lpstr>Loxwood Parish Council</vt:lpstr>
      <vt:lpstr>PowerPoint Presentation</vt:lpstr>
      <vt:lpstr>Loxwood Parish Council</vt:lpstr>
      <vt:lpstr>Loxwood Parish Council</vt:lpstr>
      <vt:lpstr>Loxwood Parish Council</vt:lpstr>
      <vt:lpstr>Loxwood Parish Council</vt:lpstr>
      <vt:lpstr>Loxwood Parish Council</vt:lpstr>
      <vt:lpstr>Loxwood Parish Council</vt:lpstr>
      <vt:lpstr>Loxwood Parish Council</vt:lpstr>
      <vt:lpstr>Loxwood Parish Council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Loxwood Parish Council</dc:title>
  <dc:creator>user</dc:creator>
  <cp:lastModifiedBy>Jane Bromley</cp:lastModifiedBy>
  <cp:revision>61</cp:revision>
  <cp:lastPrinted>2018-12-08T15:35:34Z</cp:lastPrinted>
  <dcterms:created xsi:type="dcterms:W3CDTF">2018-12-01T15:10:24Z</dcterms:created>
  <dcterms:modified xsi:type="dcterms:W3CDTF">2020-06-02T10:59:17Z</dcterms:modified>
</cp:coreProperties>
</file>